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handoutMasterIdLst>
    <p:handoutMasterId r:id="rId25"/>
  </p:handoutMasterIdLst>
  <p:sldIdLst>
    <p:sldId id="257" r:id="rId6"/>
    <p:sldId id="284" r:id="rId7"/>
    <p:sldId id="266" r:id="rId8"/>
    <p:sldId id="285" r:id="rId9"/>
    <p:sldId id="265" r:id="rId10"/>
    <p:sldId id="279" r:id="rId11"/>
    <p:sldId id="267" r:id="rId12"/>
    <p:sldId id="287" r:id="rId13"/>
    <p:sldId id="286" r:id="rId14"/>
    <p:sldId id="283" r:id="rId15"/>
    <p:sldId id="271" r:id="rId16"/>
    <p:sldId id="272" r:id="rId17"/>
    <p:sldId id="273" r:id="rId18"/>
    <p:sldId id="274" r:id="rId19"/>
    <p:sldId id="288" r:id="rId20"/>
    <p:sldId id="277" r:id="rId21"/>
    <p:sldId id="278" r:id="rId22"/>
    <p:sldId id="275" r:id="rId2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1"/>
    <p:restoredTop sz="94719"/>
  </p:normalViewPr>
  <p:slideViewPr>
    <p:cSldViewPr>
      <p:cViewPr varScale="1">
        <p:scale>
          <a:sx n="108" d="100"/>
          <a:sy n="108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2130FF8-CE25-4A4A-B2BA-41319ECAE2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1B1D82-3A7E-4917-BF04-3E6B9423A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E90DD1-4396-4715-8E86-46F86FC1ED78}" type="datetimeFigureOut">
              <a:rPr lang="cs-CZ"/>
              <a:pPr>
                <a:defRPr/>
              </a:pPr>
              <a:t>05.02.2021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33857F-516A-4BDE-80E3-2932658D29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98CD45-89AC-4770-9BED-09F29AAFE3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9ABDE3-61C1-453E-9EA9-A7FFB3C1A8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C811E32-A59A-4509-AE0D-057F4943B9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CFDB425-F2C5-4FF1-8ED8-A8424BB881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A95E44D-66EF-4781-A94C-0D042B6C1FA1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E704F220-B436-4198-B53F-76E0C2F248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E2B75A84-88EC-4315-99CC-2A2A85078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Kliknutím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9EA61D-739C-4516-B7C4-64058A1637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8B225D-0B51-46FD-9AB3-C29D03F43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6EE8C5-07BA-48C6-9CF0-0688FA95AE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7382C146-28C7-48F8-B179-1651BB343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340B801A-D329-417E-8375-8ABB14042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DB083A6-94BC-4BF4-8E44-6FA73D687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7B621A-9450-446D-BED8-6BAA5F33B3A1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C2848F-19F0-4154-BE6A-9A7FBC6C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1627-AEEA-4931-BEED-4C5B73DAC464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6D63C7-262A-4AE1-A5B1-0D9793D3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B320B5-8041-419E-B3B5-4D4F985E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1582-02D4-47D2-81EC-F890A647D1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583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83B897-30AF-4F25-981F-19215514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61AD-71D8-46A5-9B0C-D7571D8ABB8B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FB3634-7315-4C00-863C-5402A8FC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F0F0C5-E0E1-4E69-BCD4-1EBC68BD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E043-B49F-47DF-8F33-0D5B3E4570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791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6F1359-21AF-4D5D-A608-13F2EB73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F631-0F80-407E-B5BC-A150B8C0C8A3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5FC15E-4424-4492-AC69-0EB7B0EC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B93BB4-60F3-40EB-9243-0D995AAA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FAA2-067C-4108-B76A-D20EFCC9FE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701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8F1097-A8E8-4DF5-8DB6-EE0F66FA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917090-98A1-4B5C-8611-30E0AAD6E937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4A081B-AFC7-4E1D-A306-703E1911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EE8F83-06BC-4DD2-AC48-D892A06E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6AE00A-F2A8-4D6D-A205-AE74FDA12E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28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63B621-6EEE-4559-B99B-5904736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D7FC97-88D3-4834-8A93-DEE00DCC2EA3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7CFE78-B01B-4CA8-A6C0-4D07C761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80DA31-493A-40BE-B214-5F321A5B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0A57DF-06A8-47E1-B20F-3C22EF6CB7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411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842892-756E-455F-B771-88CC386E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484F44-8473-48D3-AA7E-168426BB4A2B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52005E-5687-42B0-89BD-E3B32AA9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16FD4-B3F4-4F89-9642-24234CE2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8A8922-24C1-44A9-B4D9-57A80199E4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579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3FFA81-3348-4693-90F8-761BA53A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6B94CE-FA58-41B5-A4B8-F0D7B3FE5067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695FC1-B13F-4B38-8DA4-36E42CCA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BB8FF6-E1E6-48F8-AAEE-D732B41C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E599A2-BEED-41AD-B60B-7AD4BDF910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1777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609E91A-E753-416E-92C4-5C13E45E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9003BC-9188-4968-BEC0-900C6F104BC9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EDA207-6A15-45A8-A64E-7A8E41DF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8775C1B-75A6-463B-BA52-59BBB85D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6D5531-C60F-4F37-BD86-81BB789BF8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3155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AAB2F-FBE5-4C46-B867-C29AEF66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A7C90-13F1-4C68-A5A9-B5F41850DF19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BA65C1-7524-4AB8-A70D-85159AFA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5C6E45-6983-4D83-A5FC-F640C47D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D91C74-FCC6-4138-B019-3948638F19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463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E4B5A69-9D9B-49D3-906F-79F5BC09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92B78E-79E5-4AFE-A348-F90EF6DD11D8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351159-E307-4DB4-A800-249D42F0E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43BB7A-1C56-49F7-B631-BF6CE369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B562AC-97C0-4CD4-A726-95A26444C5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94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CE1799-109C-45C3-98CD-76907E4E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E697F8-4335-48A0-AA1B-493ECAB9CD6E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68CDB6-3B26-4537-B7BF-4D71408C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68B088-E3A4-44AC-B51C-C02D19D4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71CD75-38B8-491D-B6C2-B62565157F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968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9DDCE6-5671-469E-B085-EF30DE3C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538-1DC0-46D9-BF9D-7A97C0494C94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C76E85-E169-4A24-8794-3AAD7436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6F1FAB-BA57-40A5-BE2B-74592ED6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6982-7576-4181-B02E-6118024C1E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2573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CA47E9-4C48-4919-A5F2-74DE3508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FB4AE1-A90E-4A89-AB0C-16E4285B206B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F27E12-7FC6-4201-B58F-DC8F0A5F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528B7B-8F26-44CD-9D26-1727AA50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AA5075-A6C6-4CFE-B3A0-35B11B537C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2632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583C3F-3080-40F3-94EC-0BB6CDFC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2049AB-FE4A-46B5-840F-926710D1D319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B58AA-E2AD-4C75-BAC1-C22E14AB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FC833E-C8CA-4A77-A46D-77F4B654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01EE1-4DE3-448F-80FD-3B7C5FDE44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4565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BF95C7-63C0-4B80-A3B7-C6712B54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24A6EC-7E10-43EA-8B62-F85B2892DB87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147976-1C5E-44A3-8125-63E5E3D9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A6ED88-BCA3-43E0-A88B-A33DA228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855570-85B0-4ECF-A4B4-23E7B9E37C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1921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E8D15C-7891-42EE-A1C6-DE6737AC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28A8-6DB8-47D1-B795-971B856DB4A7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B925BE-A46A-481F-AC4B-C529682F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AB25A6-1266-4C12-BC15-6B9A6761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A314-A7C3-4716-A81D-9E10639169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644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DA010B-B8A9-486A-AE5A-31C45522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182FA-47CC-4752-8EE1-A9B801C422F3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4D358-1048-46C6-9719-36031DF8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275D4-0091-4F20-BACC-B6EBBC7F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A2E8-91F0-498B-B533-88B7281E16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1494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F071DB-FF63-47A3-9117-329261B4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99CF-F483-4F16-A4ED-803C55E58284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763495-58DD-48F1-9F24-19E0F9D9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5B56C2-BE77-4C97-8FBA-41518232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918F-2246-41D0-A1A3-E3AE6F8056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6495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CEDEAFB-7D73-4FC7-B150-A1ABCEA3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0618-35B9-4087-9DFC-B6980A948378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511661F-983B-4AFA-A5D8-5C087837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ACBFC1A-6592-4E21-BB04-56614E40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861E-7385-4077-83BC-C008EF1763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506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40A459EA-2255-4F48-90F6-08F74F0D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AF97-981A-401F-99CF-7FA5468E9835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4104BB51-BD96-40E2-BB44-01E6B795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7153E4E-136B-4E0F-9612-A3A54264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0AE5-44D4-4682-8C9B-ADD3B93B9F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7595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FA83380-48DA-4685-866E-E38125A8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9032-C732-4D8C-BDC0-C1D6935CF92A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31978718-CC50-4BFD-87A3-4699E713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B27EE1A-38EE-45EF-9839-E4017CA7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509A-79CE-4B92-9540-6036B36740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9786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6640F4B-A7E1-4BEC-90E2-C9394A22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05459-539F-4CF2-B85E-2224C1531456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D60D3C5A-57CA-4F8D-93FA-47A30E2A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7CF0B07A-E50C-4BF0-BBF7-139461AD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29E3-9D86-41C7-BE5A-EC7876F458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06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D10F7A-CBDC-4904-8CE2-9D02AB91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99D3-FB32-4665-956E-395206070BF4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CC4F64-E5F9-4CC0-BD89-56396FDF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AFB6F7-75AB-43C1-B9C5-6B3704D0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E027-4868-4AF7-BA37-3A71CADC5E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018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D37C0B5-EDAF-4B2F-B3FD-CDC6DEDA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A7A4-94D1-4399-A8A7-996041BC0E2D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4FF2D98-577E-4FE4-82D6-E5E23FF6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514F561-E167-49A4-B051-0CD752D5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FDCA-0C23-4EBA-97C8-68C161CF9D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1071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9FB19C5-3993-493D-915B-A0993457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B847-8EE2-4B15-9F6B-3676B811B6F8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2DFE792-CCA0-4C1B-B47B-3C2C3D6F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ECE8B9B-A4AF-4EF9-9053-F2DDF9B3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5A5B-2B36-44E2-9C56-EFEE03D2F5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4930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09F5CE-2BE0-4773-B42A-7C61B48D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13B2-B90D-4D3A-A9FB-3FAE3EFA7CAE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CE9EAF-8776-4F50-9AC3-A96BD3B5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97716A-6ECA-4617-9725-3B03235B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B077-096D-437E-AB48-82E829B967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2191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EC067E-E68F-4F9C-B856-53163FC3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A190-A233-4096-97D6-9D9952526676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F6604-94EC-40F8-BB48-24D51EF6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6CC179-7738-4D9F-9CAC-5A76FCF7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73AB-73F9-4606-8647-CB09164A09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4249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2D0B85-44CB-4DD2-AB35-98A4C200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7BA1-8A66-4517-B730-A9E300FB2AD7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0BD74B-DBDE-4FA6-8C30-A8C6815A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2656F1-49F0-4360-A988-4AB53698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A0E4-050F-46B7-AEC6-F08636B965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032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3980CA-931B-4865-86B8-862B0744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FDF1-3080-40E2-92CD-5ECA68C2F441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B34627-A0D1-43A0-BF31-F71841FE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98DFF5-8F32-42E6-8428-EF69E996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255F-7583-4C6A-825C-52EB987D8A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462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4D8287-696E-470E-90E2-61C410D9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12E0-0426-49E1-A778-57F66EBDE035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226953-FF8D-4A7D-9F10-2071C4E1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54AD0B-6F01-4B0A-8E87-B4E89D9B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510B-16C8-45CF-933C-6FE9CEA9A0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2766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047883E-F1F0-410A-AE8A-B6BC1765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2F25-4F8D-44A6-8AED-C491A3F8D5D7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B72DDB8-C9D1-4F8A-888B-42010674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B35A9A1-5BCE-42D3-B51A-704332E6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7EE1-EA6D-4954-BAFC-8D14F11712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6453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38873D73-3732-45F2-A44F-F585A2C9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3B3B-E637-4CC8-9996-FDD9435746B3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51851076-0DA9-4584-AE36-5DC2EC12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1FCE25B-DEAB-4D8C-97DC-4C443C8B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3E8D-3BD1-4E44-A0EF-4AADD965E1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1456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0C1FB9A3-3454-46E0-AD2E-A95DDECC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B8F2-F1C9-430E-9E25-D51120E419F3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97CBCAAB-950B-4D1B-91F4-10D91839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66D46A0-2CFA-4865-8EF6-9925571A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9264-C4A3-4454-9A52-2B593B7E7F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050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00535E8-3F4A-4BE3-80CF-F85BB802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E08A-C75B-411B-993B-48F963D8B1DA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53C0037-67A2-425B-9287-06C37959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72F8AE2-BBDB-4DFC-9232-86C8556D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1C22-2D9C-4DE1-97D0-B3A71A33B0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9277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554EACDA-8699-40E7-A750-714885FB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F8DD-6AC2-484A-AB59-0282E14EE426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A69E2801-4F6D-4B05-BDC7-8A7C3DE3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D5E88E9A-C1B8-4553-A397-AB0F7300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50ACD-3905-416C-8111-402C0A41A4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682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618870F-E909-4644-9396-F4227B11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C60E-37D0-428C-AFEB-31814E8E6446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77BB3A2-72E6-48DD-95C3-629B1BB3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0A92C25-3000-4EA6-BA01-D250735C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7963-5089-4FC6-AD6C-1199ADBAD2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31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275678C-D8B5-480B-9F62-5247F711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67A9-0C9E-4184-882E-37F991586342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FC92E07-0E17-4318-8B54-98720FE0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BEB4AEA-DD76-4ACB-8FF0-C1BC4F84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6761-BAB9-49BB-9B45-86D2F74FEA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0756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5332BB-D9BA-4461-8B5B-4C564BF4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4CC4-1398-40D1-853F-60A4F0E7AC1A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47B459-E8E9-402D-A993-A83636D5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CFFD71-E2DD-41C5-A48B-E25E2E2E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6835-1886-4CAA-9CBA-DA1BFCB8B4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1275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42E902-DAB7-4F2D-B28C-641850EA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62AC-B648-47B8-98E7-D8B11632BA8C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8141A8-150B-4106-AB72-455AAA95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55C09D-2871-4D3F-8941-DC5F7398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A70A-33C3-4911-835C-0E3F219145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1351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1198EC-AFE5-43BF-B989-B5B9C8D5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B990-C3BC-4359-AB23-50C85352FF4B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D820E-D7FB-4F32-8571-F3601A5A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CD7D9A-A573-4FF9-B59B-E062CF3E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4B23-DDFB-4D93-93EE-DA415D2B40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8692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00B0EE-F640-4C8F-83DE-FF70D5C2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BC52-C8B8-41B4-B3DB-7E124C3A77A5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CF4028-B827-4735-BF73-754525EB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1B5717-012A-4EB6-ABB3-DD72C5EE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44D9-E341-43C8-AF6C-0612B00EA0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2270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1AC3B5-E632-471D-A4F5-C240BFE1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000B-5875-4B54-9452-3264ADA64FF9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1FACDD-7854-4A1F-B60B-5D8F333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0DE791-F645-4B1C-9980-D4B824DE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F4DC-65D2-4720-8A7F-5DE3BCF716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6262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8EDABE8-7911-4733-AFFB-516CFBFE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0844-50DF-46A8-B3FF-56249FE771FD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0CD584B-B9BC-4D36-A66E-6FC3534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9798F23-D030-49FE-B7F7-A4C3014D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302D-C803-4239-9F15-3FECDBCD26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0797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4DE2B88A-229E-485A-A53E-89FE414F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BA19-C2C0-47F5-8DDB-6D4D2DD1621C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7B0DF486-15F7-4CD9-9568-7167C3B2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5100253-9F2F-405F-A9CD-D44637F1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1DC5-265C-4A10-8B3C-2B987C14A1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512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8FD7370F-A883-47B9-A808-926FE503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E545-9CE2-4103-9D64-0C8A9578BC93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D86CC51-75B0-49F4-96C1-5E97E8DE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4B49953-9476-44E5-8CCE-DBC26BC9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8F70-548A-4CDD-975A-D98EEA0C19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94488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A12F833F-EB38-4CD8-86D4-6E64192A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B155-366D-4CC1-A18C-D381F6CC6214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1DFD60A6-3C5D-4E49-A9F2-104DA192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B32FE52-B33A-4185-A9CD-501B0E46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1F30-8C8D-4EF9-98D4-A0F111B0E0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5328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4798604-72AE-4FB9-857F-F2AEA316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1D703-8330-4D44-9793-8BC84254C9F8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33FC07FB-7C27-4979-A79E-1F6D9B1B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E072FB8-9CCB-4589-BB63-06DB15C5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C4A3-A03A-4844-89DA-C7DA31BDF3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3516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F011FD9-2060-44BE-8F86-7980F335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E2A5F-ACAB-4EA6-A0D1-7030CA579645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C85AD3B-54F3-48DC-A3EB-D9AACEBF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2CD35A5-7047-474C-B02A-3451658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D047-CE67-438D-82CD-3F5DE08110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7447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8F7273A-1C60-4CBD-90E1-E46982AD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B5C37-427F-4497-9483-2C7377FDF760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896AAB8-7A67-4361-A07C-5DFBDC5E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01CC305-2B7C-4A5A-9F93-F3F8ABEA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DC59-EC21-4B20-B531-F392CE0FB8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9795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2D550D-FECD-4689-9623-CD75215C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BFE2-E35B-4492-8AB7-764C8F0F1BBE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46F26A-DE4B-4E12-87AB-4D50EC2C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BC7331-D376-4801-90F8-57EF1EFD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7D04-5642-4335-BF4F-00008D9E4F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8778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C7FBA9-3783-4638-A98D-D09AEBA7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B330-A896-44E1-988E-B0508CAAC123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10A3E4-EFB3-46C5-A401-15A3470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CFE22A-6CBC-4995-9208-AE7EC722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91F3-1080-4E8A-A0E5-D5C59446F7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77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9B372E0D-D204-4A85-85D9-E6B0F3AC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1D35-8DB6-4357-80D6-41155AD44CA4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2B00F333-663C-4AF7-AB95-9C697D0A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258AD7F-9A2D-485F-8A54-85ADDA3F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4182-E36F-4BFA-9251-711294B373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51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43A3499A-AB82-4F4A-A194-B0C98E04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7BD5-E597-4EFA-8E6A-685951F472A6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F79E41ED-33B3-4BD2-9DA4-3DEF1702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582EF56A-3B37-4F36-AC0C-82C59F4D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584F-6A0E-482D-927B-9DB02304A4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744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CCD264F-4F48-4838-A77E-45B99B0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D22A-D51D-4762-B00F-E9F848ED2B5D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E829929-A571-4F09-AC97-1239FA7C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760CF91-BC9C-4F02-9B20-2525911F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BC97-1652-49B0-99CC-5287E604BB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377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0A71B9F-1FAE-4719-89AF-09DD234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6AE0-F431-4AE3-9F6A-946B65C3D8CB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1C69F1F-51CB-46BC-B65C-9E3A132F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425F8FC-17B9-43B8-AC68-C3703D5C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4CC3-9C2F-46ED-9964-549EBD3D3D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869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/C/Users/Petr%20Vos&#225;tka/Desktop/prezentace_podklady/prezentace_podklady_Str&#225;nka_3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/C/Users/Petr%20Vos&#225;tka/Desktop/prezentace_podklady/prezentace_podklady_Str&#225;nka_3.jp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/C/Users/Petr%20Vos&#225;tka/Desktop/prezentace_podklady/prezentace_podklady_Str&#225;nka_3.jp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/C/Users/Petr%20Vos&#225;tka/Desktop/prezentace_podklady/prezentace_podklady_Str&#225;nka_3.jp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/C/Users/Petr%20Vos&#225;tka/Desktop/prezentace_podklady/prezentace_podklady_Str&#225;nka_3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4AA6D93C-177F-4B5C-A375-C6CC66EB05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016E3330-10B6-435A-9D23-EF37F4D56E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FE145F-6932-45A7-AE39-5B5F49833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4F525CD-F95E-4D9A-A51B-C4D5AA403AFF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16EEBE-83F7-4B8A-8CF0-5B4EBC47C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DB0271-A56D-4947-B66C-D15815960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679FEE-028C-421F-A6CB-0AC0F46675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1455C07F-5BAA-47C4-B9F0-10DBC40C4E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98EC96DC-583B-4FC0-985D-CEABB5DE5C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D244C9-D15F-42F1-AEB3-B9121FBCA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0F86B9-09D0-4E4D-A8FA-0A88B6610199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636097-92D7-4189-82CF-6AE146A4D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CB7EE9-2C6F-4CFE-81A7-ECD36AA9E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582945-115C-45F6-A278-CAEA3D8A4B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>
            <a:extLst>
              <a:ext uri="{FF2B5EF4-FFF2-40B4-BE49-F238E27FC236}">
                <a16:creationId xmlns:a16="http://schemas.microsoft.com/office/drawing/2014/main" id="{01AF7974-75E0-445C-AF35-096A16EB30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Zástupný symbol pro text 2">
            <a:extLst>
              <a:ext uri="{FF2B5EF4-FFF2-40B4-BE49-F238E27FC236}">
                <a16:creationId xmlns:a16="http://schemas.microsoft.com/office/drawing/2014/main" id="{598A8BA6-D74E-44E1-857F-E5620EFA4A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1D1F3A-2773-439B-A04D-805A3D39E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72B2451-16F1-4319-869D-3F99DB2CBCF1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3B2F47-8577-44A0-B73D-751653513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6A7739-E351-4B52-BF9F-6454C8BD5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C2B98D-52FD-402B-9DB2-504366412C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>
            <a:extLst>
              <a:ext uri="{FF2B5EF4-FFF2-40B4-BE49-F238E27FC236}">
                <a16:creationId xmlns:a16="http://schemas.microsoft.com/office/drawing/2014/main" id="{B21C7FB8-B996-4D36-AC87-409560FDD5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Zástupný symbol pro text 2">
            <a:extLst>
              <a:ext uri="{FF2B5EF4-FFF2-40B4-BE49-F238E27FC236}">
                <a16:creationId xmlns:a16="http://schemas.microsoft.com/office/drawing/2014/main" id="{C55D96E5-2A1D-4388-A84B-A62FB52F2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1AEE37-A37A-4D0D-9D9A-0482A2C65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BFE03FF-16F4-48F7-9CCC-BD660B87C509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822D8D-3CF1-4597-A60B-BAD7012BB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922069-6EFB-412B-A02C-F6F65E4E8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A3AD3E-09B6-4206-B884-7E6FB9F5FF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>
            <a:extLst>
              <a:ext uri="{FF2B5EF4-FFF2-40B4-BE49-F238E27FC236}">
                <a16:creationId xmlns:a16="http://schemas.microsoft.com/office/drawing/2014/main" id="{6F7BB457-9B54-474A-8176-EF89472261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123" name="Zástupný symbol pro text 2">
            <a:extLst>
              <a:ext uri="{FF2B5EF4-FFF2-40B4-BE49-F238E27FC236}">
                <a16:creationId xmlns:a16="http://schemas.microsoft.com/office/drawing/2014/main" id="{1B5F5EF3-DA3C-4B31-A77A-638CD43DAE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4291FE-89B1-4AC0-B625-121D2A4F8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F072D83-9639-4FE6-8512-B590537D071F}" type="datetimeFigureOut">
              <a:rPr lang="cs-CZ" altLang="cs-CZ"/>
              <a:pPr>
                <a:defRPr/>
              </a:pPr>
              <a:t>05.02.2021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EA5A7-31D4-4239-97B1-41A518878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746A9-4732-48B8-83D6-59791C8B8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130A7E-B98C-4BD1-AE80-5A0230484A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jak.cz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9C746A9E-4C85-4995-AF3D-8EBCB3BF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413"/>
            <a:ext cx="8229600" cy="2592387"/>
          </a:xfrm>
        </p:spPr>
        <p:txBody>
          <a:bodyPr/>
          <a:lstStyle/>
          <a:p>
            <a:pPr eaLnBrk="1" hangingPunct="1"/>
            <a:br>
              <a:rPr lang="cs-CZ" altLang="cs-CZ" b="1">
                <a:solidFill>
                  <a:srgbClr val="CC3300"/>
                </a:solidFill>
              </a:rPr>
            </a:br>
            <a:r>
              <a:rPr lang="cs-CZ" altLang="cs-CZ" b="1">
                <a:solidFill>
                  <a:srgbClr val="CC3300"/>
                </a:solidFill>
              </a:rPr>
              <a:t>Jan Amos Komenský University</a:t>
            </a:r>
            <a:br>
              <a:rPr lang="cs-CZ" altLang="cs-CZ" b="1">
                <a:solidFill>
                  <a:srgbClr val="CC3300"/>
                </a:solidFill>
              </a:rPr>
            </a:br>
            <a:r>
              <a:rPr lang="cs-CZ" altLang="cs-CZ" b="1">
                <a:solidFill>
                  <a:srgbClr val="CC3300"/>
                </a:solidFill>
              </a:rPr>
              <a:t>Prague</a:t>
            </a:r>
            <a:br>
              <a:rPr lang="cs-CZ" altLang="cs-CZ" b="1">
                <a:solidFill>
                  <a:srgbClr val="CC3300"/>
                </a:solidFill>
              </a:rPr>
            </a:br>
            <a:r>
              <a:rPr lang="cs-CZ" altLang="cs-CZ" b="1">
                <a:solidFill>
                  <a:srgbClr val="CC3300"/>
                </a:solidFill>
              </a:rPr>
              <a:t>and</a:t>
            </a:r>
            <a:br>
              <a:rPr lang="cs-CZ" altLang="cs-CZ" b="1">
                <a:solidFill>
                  <a:srgbClr val="CC3300"/>
                </a:solidFill>
              </a:rPr>
            </a:br>
            <a:r>
              <a:rPr lang="cs-CZ" altLang="cs-CZ" b="1">
                <a:solidFill>
                  <a:srgbClr val="CC3300"/>
                </a:solidFill>
              </a:rPr>
              <a:t>the Czech HE System</a:t>
            </a:r>
            <a:endParaRPr lang="cs-CZ" altLang="cs-CZ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DE66F46F-29A7-4BF1-9D5D-C62FDD6AD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724400"/>
            <a:ext cx="8229600" cy="18732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Petr Kolář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Vice-Rector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for Development, Research, and International Relations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400"/>
              <a:t>September 21,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7F005FF-FC0A-485B-A110-E63F8F06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624888" cy="57626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Study at UJAK</a:t>
            </a:r>
            <a:endParaRPr lang="cs-CZ" altLang="cs-CZ" sz="4000"/>
          </a:p>
        </p:txBody>
      </p:sp>
      <p:sp>
        <p:nvSpPr>
          <p:cNvPr id="68611" name="Zástupný symbol pro obsah 2">
            <a:extLst>
              <a:ext uri="{FF2B5EF4-FFF2-40B4-BE49-F238E27FC236}">
                <a16:creationId xmlns:a16="http://schemas.microsoft.com/office/drawing/2014/main" id="{02351ACC-1C83-4651-8210-DFF84048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6165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800" dirty="0"/>
              <a:t> </a:t>
            </a:r>
            <a:r>
              <a:rPr lang="cs-CZ" altLang="cs-CZ" dirty="0" err="1">
                <a:solidFill>
                  <a:schemeClr val="hlink"/>
                </a:solidFill>
              </a:rPr>
              <a:t>Master</a:t>
            </a:r>
            <a:r>
              <a:rPr lang="cs-CZ" altLang="en-US" dirty="0" err="1">
                <a:solidFill>
                  <a:schemeClr val="hlink"/>
                </a:solidFill>
              </a:rPr>
              <a:t>‘</a:t>
            </a:r>
            <a:r>
              <a:rPr lang="cs-CZ" altLang="cs-CZ" dirty="0" err="1">
                <a:solidFill>
                  <a:schemeClr val="hlink"/>
                </a:solidFill>
              </a:rPr>
              <a:t>s</a:t>
            </a:r>
            <a:r>
              <a:rPr lang="cs-CZ" altLang="cs-CZ" dirty="0">
                <a:solidFill>
                  <a:schemeClr val="hlink"/>
                </a:solidFill>
              </a:rPr>
              <a:t> (2-year </a:t>
            </a:r>
            <a:r>
              <a:rPr lang="cs-CZ" altLang="cs-CZ" dirty="0" err="1">
                <a:solidFill>
                  <a:schemeClr val="hlink"/>
                </a:solidFill>
              </a:rPr>
              <a:t>follow</a:t>
            </a:r>
            <a:r>
              <a:rPr lang="cs-CZ" altLang="cs-CZ" dirty="0">
                <a:solidFill>
                  <a:schemeClr val="hlink"/>
                </a:solidFill>
              </a:rPr>
              <a:t>-up)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/>
              <a:t>Andragogy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5715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Doctoral</a:t>
            </a:r>
            <a:r>
              <a:rPr lang="cs-CZ" altLang="cs-CZ" dirty="0">
                <a:solidFill>
                  <a:schemeClr val="hlink"/>
                </a:solidFill>
              </a:rPr>
              <a:t> (3-year, </a:t>
            </a:r>
            <a:r>
              <a:rPr lang="cs-CZ" altLang="cs-CZ" dirty="0" err="1">
                <a:solidFill>
                  <a:schemeClr val="hlink"/>
                </a:solidFill>
              </a:rPr>
              <a:t>individual</a:t>
            </a:r>
            <a:r>
              <a:rPr lang="cs-CZ" altLang="cs-CZ" dirty="0">
                <a:solidFill>
                  <a:schemeClr val="hlink"/>
                </a:solidFill>
              </a:rPr>
              <a:t> study </a:t>
            </a:r>
            <a:r>
              <a:rPr lang="cs-CZ" altLang="cs-CZ" dirty="0" err="1">
                <a:solidFill>
                  <a:schemeClr val="hlink"/>
                </a:solidFill>
              </a:rPr>
              <a:t>plan</a:t>
            </a:r>
            <a:r>
              <a:rPr lang="cs-CZ" altLang="cs-CZ" dirty="0">
                <a:solidFill>
                  <a:schemeClr val="hlink"/>
                </a:solidFill>
              </a:rPr>
              <a:t>)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/>
              <a:t>Andragogy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5715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Under</a:t>
            </a: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err="1">
                <a:solidFill>
                  <a:schemeClr val="hlink"/>
                </a:solidFill>
              </a:rPr>
              <a:t>accreditation</a:t>
            </a:r>
            <a:endParaRPr lang="cs-CZ" altLang="cs-CZ" dirty="0">
              <a:solidFill>
                <a:schemeClr val="hlink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 err="1"/>
              <a:t>Communication</a:t>
            </a:r>
            <a:r>
              <a:rPr lang="cs-CZ" altLang="cs-CZ" dirty="0"/>
              <a:t> </a:t>
            </a:r>
            <a:r>
              <a:rPr lang="cs-CZ" altLang="cs-CZ" dirty="0" err="1"/>
              <a:t>Studies</a:t>
            </a:r>
            <a:r>
              <a:rPr lang="cs-CZ" altLang="cs-CZ" dirty="0"/>
              <a:t> (Bc.)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/>
              <a:t>Andragogy (Mgr., </a:t>
            </a:r>
            <a:r>
              <a:rPr lang="cs-CZ" altLang="cs-CZ" dirty="0" err="1"/>
              <a:t>new</a:t>
            </a:r>
            <a:r>
              <a:rPr lang="cs-CZ" altLang="cs-CZ" dirty="0"/>
              <a:t> </a:t>
            </a:r>
            <a:r>
              <a:rPr lang="cs-CZ" altLang="cs-CZ" dirty="0" err="1"/>
              <a:t>accreditation</a:t>
            </a:r>
            <a:r>
              <a:rPr lang="cs-CZ" altLang="cs-CZ" dirty="0"/>
              <a:t>)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5715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A9B6888A-22C8-48C8-99D8-18AB4F05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624888" cy="57626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Study at UJAK</a:t>
            </a:r>
            <a:endParaRPr lang="cs-CZ" altLang="cs-CZ" sz="40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E05662-53EA-44D6-A15B-8012ABA4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2181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ea typeface="+mn-ea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dirty="0">
                <a:solidFill>
                  <a:schemeClr val="hlink"/>
                </a:solidFill>
                <a:ea typeface="+mn-ea"/>
              </a:rPr>
              <a:t>Master </a:t>
            </a:r>
            <a:r>
              <a:rPr lang="cs-CZ" altLang="cs-CZ" dirty="0" err="1">
                <a:solidFill>
                  <a:schemeClr val="hlink"/>
                </a:solidFill>
                <a:ea typeface="+mn-ea"/>
              </a:rPr>
              <a:t>of</a:t>
            </a:r>
            <a:r>
              <a:rPr lang="cs-CZ" altLang="cs-CZ" dirty="0">
                <a:solidFill>
                  <a:schemeClr val="hlink"/>
                </a:solidFill>
                <a:ea typeface="+mn-ea"/>
              </a:rPr>
              <a:t> Business </a:t>
            </a:r>
            <a:r>
              <a:rPr lang="cs-CZ" altLang="cs-CZ" dirty="0" err="1">
                <a:solidFill>
                  <a:schemeClr val="hlink"/>
                </a:solidFill>
                <a:ea typeface="+mn-ea"/>
              </a:rPr>
              <a:t>Administration</a:t>
            </a:r>
            <a:r>
              <a:rPr lang="cs-CZ" altLang="cs-CZ" dirty="0">
                <a:ea typeface="+mn-ea"/>
              </a:rPr>
              <a:t> (MBA)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dirty="0" err="1">
                <a:ea typeface="+mn-ea"/>
              </a:rPr>
              <a:t>Internationally</a:t>
            </a:r>
            <a:r>
              <a:rPr lang="cs-CZ" altLang="cs-CZ" dirty="0">
                <a:ea typeface="+mn-ea"/>
              </a:rPr>
              <a:t> </a:t>
            </a:r>
            <a:r>
              <a:rPr lang="cs-CZ" altLang="cs-CZ" dirty="0" err="1">
                <a:ea typeface="+mn-ea"/>
              </a:rPr>
              <a:t>accredited</a:t>
            </a:r>
            <a:r>
              <a:rPr lang="cs-CZ" altLang="cs-CZ" dirty="0">
                <a:ea typeface="+mn-ea"/>
              </a:rPr>
              <a:t> by </a:t>
            </a:r>
            <a:r>
              <a:rPr lang="cs-CZ" altLang="cs-CZ" dirty="0">
                <a:solidFill>
                  <a:schemeClr val="hlink"/>
                </a:solidFill>
                <a:ea typeface="+mn-ea"/>
              </a:rPr>
              <a:t>FIBAA</a:t>
            </a:r>
            <a:r>
              <a:rPr lang="cs-CZ" altLang="cs-CZ" dirty="0">
                <a:ea typeface="+mn-ea"/>
              </a:rPr>
              <a:t> Bonn </a:t>
            </a:r>
            <a:r>
              <a:rPr lang="cs-CZ" altLang="cs-CZ" dirty="0" err="1">
                <a:ea typeface="+mn-ea"/>
              </a:rPr>
              <a:t>untill</a:t>
            </a:r>
            <a:r>
              <a:rPr lang="cs-CZ" altLang="cs-CZ" dirty="0">
                <a:ea typeface="+mn-ea"/>
              </a:rPr>
              <a:t> 2020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dirty="0" err="1">
                <a:ea typeface="+mn-ea"/>
              </a:rPr>
              <a:t>Continuous</a:t>
            </a:r>
            <a:r>
              <a:rPr lang="cs-CZ" altLang="cs-CZ" dirty="0">
                <a:ea typeface="+mn-ea"/>
              </a:rPr>
              <a:t> </a:t>
            </a:r>
            <a:r>
              <a:rPr lang="cs-CZ" altLang="cs-CZ" dirty="0" err="1">
                <a:ea typeface="+mn-ea"/>
              </a:rPr>
              <a:t>accreditation</a:t>
            </a:r>
            <a:r>
              <a:rPr lang="cs-CZ" altLang="cs-CZ" dirty="0">
                <a:ea typeface="+mn-ea"/>
              </a:rPr>
              <a:t> </a:t>
            </a:r>
            <a:r>
              <a:rPr lang="cs-CZ" altLang="cs-CZ" dirty="0" err="1">
                <a:ea typeface="+mn-ea"/>
              </a:rPr>
              <a:t>since</a:t>
            </a:r>
            <a:r>
              <a:rPr lang="cs-CZ" altLang="cs-CZ" dirty="0">
                <a:ea typeface="+mn-ea"/>
              </a:rPr>
              <a:t> 2008.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dirty="0" err="1">
                <a:ea typeface="+mn-ea"/>
              </a:rPr>
              <a:t>Uniquely</a:t>
            </a:r>
            <a:r>
              <a:rPr lang="cs-CZ" altLang="cs-CZ" dirty="0">
                <a:ea typeface="+mn-ea"/>
              </a:rPr>
              <a:t> </a:t>
            </a:r>
            <a:r>
              <a:rPr lang="cs-CZ" altLang="cs-CZ" dirty="0" err="1">
                <a:ea typeface="+mn-ea"/>
              </a:rPr>
              <a:t>focused</a:t>
            </a:r>
            <a:r>
              <a:rPr lang="cs-CZ" altLang="cs-CZ" dirty="0">
                <a:ea typeface="+mn-ea"/>
              </a:rPr>
              <a:t> </a:t>
            </a:r>
            <a:r>
              <a:rPr lang="cs-CZ" altLang="cs-CZ" dirty="0" err="1">
                <a:ea typeface="+mn-ea"/>
              </a:rPr>
              <a:t>upon</a:t>
            </a:r>
            <a:r>
              <a:rPr lang="cs-CZ" altLang="cs-CZ" dirty="0">
                <a:ea typeface="+mn-ea"/>
              </a:rPr>
              <a:t> </a:t>
            </a:r>
            <a:r>
              <a:rPr lang="cs-CZ" altLang="cs-CZ" dirty="0">
                <a:solidFill>
                  <a:schemeClr val="hlink"/>
                </a:solidFill>
                <a:ea typeface="+mn-ea"/>
              </a:rPr>
              <a:t>HR management</a:t>
            </a:r>
            <a:r>
              <a:rPr lang="cs-CZ" altLang="cs-CZ" dirty="0">
                <a:ea typeface="+mn-ea"/>
              </a:rPr>
              <a:t> and </a:t>
            </a:r>
            <a:r>
              <a:rPr lang="cs-CZ" altLang="cs-CZ" dirty="0" err="1">
                <a:ea typeface="+mn-ea"/>
              </a:rPr>
              <a:t>the</a:t>
            </a:r>
            <a:r>
              <a:rPr lang="cs-CZ" altLang="cs-CZ" dirty="0">
                <a:ea typeface="+mn-ea"/>
              </a:rPr>
              <a:t> </a:t>
            </a:r>
            <a:r>
              <a:rPr lang="cs-CZ" altLang="cs-CZ" dirty="0" err="1">
                <a:solidFill>
                  <a:schemeClr val="hlink"/>
                </a:solidFill>
                <a:ea typeface="+mn-ea"/>
              </a:rPr>
              <a:t>European</a:t>
            </a:r>
            <a:r>
              <a:rPr lang="cs-CZ" altLang="cs-CZ" dirty="0">
                <a:solidFill>
                  <a:schemeClr val="hlink"/>
                </a:solidFill>
                <a:ea typeface="+mn-ea"/>
              </a:rPr>
              <a:t> Union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dirty="0">
                <a:ea typeface="+mn-ea"/>
              </a:rPr>
              <a:t>3-semester study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B686F64E-5579-49A7-8BA0-0E5871BC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624888" cy="57626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Research at UJAK</a:t>
            </a:r>
            <a:endParaRPr lang="cs-CZ" altLang="cs-CZ" sz="4000"/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AA51CAA4-140D-4C35-BD06-78EA2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761038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cs-CZ" altLang="cs-CZ" sz="2800"/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Co-operation in </a:t>
            </a:r>
            <a:r>
              <a:rPr lang="cs-CZ" altLang="cs-CZ" sz="2400">
                <a:solidFill>
                  <a:schemeClr val="hlink"/>
                </a:solidFill>
              </a:rPr>
              <a:t>Research, Development, and Innovation</a:t>
            </a:r>
            <a:r>
              <a:rPr lang="cs-CZ" altLang="cs-CZ" sz="2400"/>
              <a:t> projects – areas of interest: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400"/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National Tertiary Education Reform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National Research Support System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Human resources development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Methodologies of Education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New Educational Forms and Methods: 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	distance education, e-learning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Communication and Media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Special Education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Adult Education / Andragogy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Economy, Political science, Global studies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Law</a:t>
            </a:r>
          </a:p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/>
              <a:t>Development – European Social Fund projects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024FA-8C79-461C-A3C3-C98515B5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624888" cy="288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CC3300"/>
                </a:solidFill>
                <a:ea typeface="+mj-ea"/>
              </a:rPr>
            </a:br>
            <a:r>
              <a:rPr lang="cs-CZ" b="1" dirty="0">
                <a:solidFill>
                  <a:srgbClr val="CC3300"/>
                </a:solidFill>
                <a:ea typeface="+mj-ea"/>
              </a:rPr>
              <a:t>International Co-</a:t>
            </a:r>
            <a:r>
              <a:rPr lang="cs-CZ" b="1" dirty="0" err="1">
                <a:solidFill>
                  <a:srgbClr val="CC3300"/>
                </a:solidFill>
                <a:ea typeface="+mj-ea"/>
              </a:rPr>
              <a:t>operation</a:t>
            </a:r>
            <a:r>
              <a:rPr lang="cs-CZ" b="1" dirty="0">
                <a:solidFill>
                  <a:srgbClr val="CC3300"/>
                </a:solidFill>
                <a:ea typeface="+mj-ea"/>
              </a:rPr>
              <a:t> </a:t>
            </a:r>
            <a:r>
              <a:rPr lang="cs-CZ" b="1" dirty="0" err="1">
                <a:solidFill>
                  <a:srgbClr val="CC3300"/>
                </a:solidFill>
                <a:ea typeface="+mj-ea"/>
              </a:rPr>
              <a:t>at</a:t>
            </a:r>
            <a:r>
              <a:rPr lang="cs-CZ" b="1" dirty="0">
                <a:solidFill>
                  <a:srgbClr val="CC3300"/>
                </a:solidFill>
                <a:ea typeface="+mj-ea"/>
              </a:rPr>
              <a:t> UJAK</a:t>
            </a:r>
            <a:endParaRPr lang="cs-CZ" dirty="0">
              <a:ea typeface="+mj-ea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D81668-51D0-41F4-B282-B6569322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2181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ea typeface="+mn-ea"/>
              </a:rPr>
              <a:t>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solidFill>
                  <a:schemeClr val="hlink"/>
                </a:solidFill>
              </a:rPr>
              <a:t>Student and </a:t>
            </a:r>
            <a:r>
              <a:rPr lang="cs-CZ" altLang="cs-CZ" sz="2800" dirty="0" err="1">
                <a:solidFill>
                  <a:schemeClr val="hlink"/>
                </a:solidFill>
              </a:rPr>
              <a:t>staff</a:t>
            </a:r>
            <a:r>
              <a:rPr lang="cs-CZ" altLang="cs-CZ" sz="2800" dirty="0">
                <a:solidFill>
                  <a:schemeClr val="hlink"/>
                </a:solidFill>
              </a:rPr>
              <a:t> mobility</a:t>
            </a:r>
            <a:endParaRPr lang="cs-CZ" altLang="cs-CZ" sz="2800" dirty="0">
              <a:solidFill>
                <a:srgbClr val="0066FF"/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ea typeface="+mn-ea"/>
              </a:rPr>
              <a:t>	Erasmus Charter </a:t>
            </a:r>
            <a:r>
              <a:rPr lang="cs-CZ" altLang="cs-CZ" sz="2800" dirty="0" err="1">
                <a:ea typeface="+mn-ea"/>
              </a:rPr>
              <a:t>for</a:t>
            </a:r>
            <a:r>
              <a:rPr lang="cs-CZ" altLang="cs-CZ" sz="2800" dirty="0">
                <a:ea typeface="+mn-ea"/>
              </a:rPr>
              <a:t> </a:t>
            </a:r>
            <a:r>
              <a:rPr lang="cs-CZ" altLang="cs-CZ" sz="2800" dirty="0" err="1">
                <a:ea typeface="+mn-ea"/>
              </a:rPr>
              <a:t>Higher</a:t>
            </a:r>
            <a:r>
              <a:rPr lang="cs-CZ" altLang="cs-CZ" sz="2800" dirty="0">
                <a:ea typeface="+mn-ea"/>
              </a:rPr>
              <a:t> </a:t>
            </a:r>
            <a:r>
              <a:rPr lang="cs-CZ" altLang="cs-CZ" sz="2800" dirty="0" err="1">
                <a:ea typeface="+mn-ea"/>
              </a:rPr>
              <a:t>Education</a:t>
            </a:r>
            <a:endParaRPr lang="cs-CZ" altLang="cs-CZ" sz="2800" dirty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ea typeface="+mn-ea"/>
              </a:rPr>
              <a:t>	Erasmus+ (2014-2020, 2021+)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solidFill>
                  <a:schemeClr val="hlink"/>
                </a:solidFill>
                <a:ea typeface="+mn-ea"/>
              </a:rPr>
              <a:t>International co-</a:t>
            </a:r>
            <a:r>
              <a:rPr lang="cs-CZ" altLang="cs-CZ" sz="2800" dirty="0" err="1">
                <a:solidFill>
                  <a:schemeClr val="hlink"/>
                </a:solidFill>
                <a:ea typeface="+mn-ea"/>
              </a:rPr>
              <a:t>operation</a:t>
            </a:r>
            <a:r>
              <a:rPr lang="cs-CZ" altLang="cs-CZ" sz="2800" dirty="0">
                <a:solidFill>
                  <a:schemeClr val="hlink"/>
                </a:solidFill>
                <a:ea typeface="+mn-ea"/>
              </a:rPr>
              <a:t> (50 </a:t>
            </a:r>
            <a:r>
              <a:rPr lang="cs-CZ" altLang="cs-CZ" sz="2800" dirty="0" err="1">
                <a:solidFill>
                  <a:schemeClr val="hlink"/>
                </a:solidFill>
                <a:ea typeface="+mn-ea"/>
              </a:rPr>
              <a:t>agreements</a:t>
            </a:r>
            <a:r>
              <a:rPr lang="cs-CZ" altLang="cs-CZ" sz="2800" dirty="0">
                <a:solidFill>
                  <a:schemeClr val="hlink"/>
                </a:solidFill>
                <a:ea typeface="+mn-ea"/>
              </a:rPr>
              <a:t>)</a:t>
            </a:r>
            <a:endParaRPr lang="cs-CZ" altLang="cs-CZ" sz="2800" dirty="0">
              <a:solidFill>
                <a:srgbClr val="0066FF"/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ea typeface="+mn-ea"/>
              </a:rPr>
              <a:t>	</a:t>
            </a:r>
            <a:r>
              <a:rPr lang="cs-CZ" altLang="cs-CZ" sz="2800" dirty="0" err="1">
                <a:ea typeface="+mn-ea"/>
              </a:rPr>
              <a:t>Austria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Belgium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Bulgaria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Croatia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Denmark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Finland</a:t>
            </a:r>
            <a:r>
              <a:rPr lang="cs-CZ" altLang="cs-CZ" sz="2800" dirty="0">
                <a:ea typeface="+mn-ea"/>
              </a:rPr>
              <a:t>, France, </a:t>
            </a:r>
            <a:r>
              <a:rPr lang="cs-CZ" altLang="cs-CZ" sz="2800" dirty="0" err="1">
                <a:ea typeface="+mn-ea"/>
              </a:rPr>
              <a:t>Germany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Hungary</a:t>
            </a:r>
            <a:r>
              <a:rPr lang="cs-CZ" altLang="cs-CZ" sz="2800" dirty="0">
                <a:ea typeface="+mn-ea"/>
              </a:rPr>
              <a:t>, Italy, </a:t>
            </a:r>
            <a:r>
              <a:rPr lang="cs-CZ" altLang="cs-CZ" sz="2800" dirty="0" err="1">
                <a:ea typeface="+mn-ea"/>
              </a:rPr>
              <a:t>Latvia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Lithuania</a:t>
            </a:r>
            <a:r>
              <a:rPr lang="cs-CZ" altLang="cs-CZ" sz="2800" dirty="0">
                <a:ea typeface="+mn-ea"/>
              </a:rPr>
              <a:t>, Malta, </a:t>
            </a:r>
            <a:r>
              <a:rPr lang="cs-CZ" altLang="cs-CZ" sz="2800" dirty="0" err="1">
                <a:ea typeface="+mn-ea"/>
              </a:rPr>
              <a:t>Norway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Poland</a:t>
            </a:r>
            <a:r>
              <a:rPr lang="cs-CZ" altLang="cs-CZ" sz="2800" dirty="0">
                <a:ea typeface="+mn-ea"/>
              </a:rPr>
              <a:t>, Portugal, </a:t>
            </a:r>
            <a:r>
              <a:rPr lang="cs-CZ" altLang="cs-CZ" sz="2800" dirty="0" err="1">
                <a:ea typeface="+mn-ea"/>
              </a:rPr>
              <a:t>Romania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Russia</a:t>
            </a:r>
            <a:r>
              <a:rPr lang="cs-CZ" altLang="cs-CZ" sz="2800" dirty="0">
                <a:ea typeface="+mn-ea"/>
              </a:rPr>
              <a:t>, Slovakia, </a:t>
            </a:r>
            <a:r>
              <a:rPr lang="cs-CZ" altLang="cs-CZ" sz="2800" dirty="0" err="1">
                <a:ea typeface="+mn-ea"/>
              </a:rPr>
              <a:t>Spain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Sweden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Turkey</a:t>
            </a:r>
            <a:r>
              <a:rPr lang="cs-CZ" altLang="cs-CZ" sz="2800" dirty="0">
                <a:ea typeface="+mn-ea"/>
              </a:rPr>
              <a:t>, Vietnam, </a:t>
            </a:r>
            <a:r>
              <a:rPr lang="cs-CZ" altLang="cs-CZ" sz="2800" dirty="0" err="1">
                <a:ea typeface="+mn-ea"/>
              </a:rPr>
              <a:t>China</a:t>
            </a:r>
            <a:r>
              <a:rPr lang="cs-CZ" altLang="cs-CZ" sz="2800" dirty="0">
                <a:ea typeface="+mn-ea"/>
              </a:rPr>
              <a:t>, </a:t>
            </a:r>
            <a:r>
              <a:rPr lang="cs-CZ" altLang="cs-CZ" sz="2800" dirty="0" err="1">
                <a:ea typeface="+mn-ea"/>
              </a:rPr>
              <a:t>Kazakhstan</a:t>
            </a:r>
            <a:endParaRPr lang="cs-CZ" altLang="cs-CZ" sz="2800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FEC23-69A6-4F30-9837-B12D9C87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624888" cy="288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CC3300"/>
                </a:solidFill>
                <a:ea typeface="+mj-ea"/>
              </a:rPr>
            </a:br>
            <a:r>
              <a:rPr lang="cs-CZ" b="1" dirty="0" err="1">
                <a:solidFill>
                  <a:srgbClr val="CC3300"/>
                </a:solidFill>
                <a:ea typeface="+mj-ea"/>
              </a:rPr>
              <a:t>Other</a:t>
            </a:r>
            <a:r>
              <a:rPr lang="cs-CZ" b="1" dirty="0">
                <a:solidFill>
                  <a:srgbClr val="CC3300"/>
                </a:solidFill>
                <a:ea typeface="+mj-ea"/>
              </a:rPr>
              <a:t> </a:t>
            </a:r>
            <a:r>
              <a:rPr lang="cs-CZ" b="1" dirty="0" err="1">
                <a:solidFill>
                  <a:srgbClr val="CC3300"/>
                </a:solidFill>
                <a:ea typeface="+mj-ea"/>
              </a:rPr>
              <a:t>Academic</a:t>
            </a:r>
            <a:r>
              <a:rPr lang="cs-CZ" b="1" dirty="0">
                <a:solidFill>
                  <a:srgbClr val="CC3300"/>
                </a:solidFill>
                <a:ea typeface="+mj-ea"/>
              </a:rPr>
              <a:t> </a:t>
            </a:r>
            <a:r>
              <a:rPr lang="cs-CZ" b="1" dirty="0" err="1">
                <a:solidFill>
                  <a:srgbClr val="CC3300"/>
                </a:solidFill>
                <a:ea typeface="+mj-ea"/>
              </a:rPr>
              <a:t>Activities</a:t>
            </a:r>
            <a:r>
              <a:rPr lang="cs-CZ" b="1" dirty="0">
                <a:solidFill>
                  <a:srgbClr val="CC3300"/>
                </a:solidFill>
                <a:ea typeface="+mj-ea"/>
              </a:rPr>
              <a:t> </a:t>
            </a:r>
            <a:r>
              <a:rPr lang="cs-CZ" b="1" dirty="0" err="1">
                <a:solidFill>
                  <a:srgbClr val="CC3300"/>
                </a:solidFill>
                <a:ea typeface="+mj-ea"/>
              </a:rPr>
              <a:t>at</a:t>
            </a:r>
            <a:r>
              <a:rPr lang="cs-CZ" b="1" dirty="0">
                <a:solidFill>
                  <a:srgbClr val="CC3300"/>
                </a:solidFill>
                <a:ea typeface="+mj-ea"/>
              </a:rPr>
              <a:t> UJAK</a:t>
            </a:r>
            <a:endParaRPr lang="cs-CZ" dirty="0">
              <a:ea typeface="+mj-ea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0762A-5A90-445F-B0B3-1AA5B3C8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2181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ea typeface="+mn-ea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ea typeface="+mn-ea"/>
              </a:rPr>
              <a:t>Jan Amos Komenský University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solidFill>
                  <a:schemeClr val="hlink"/>
                </a:solidFill>
                <a:ea typeface="+mn-ea"/>
              </a:rPr>
              <a:t>	</a:t>
            </a:r>
            <a:r>
              <a:rPr lang="cs-CZ" altLang="cs-CZ" sz="2800" dirty="0" err="1">
                <a:solidFill>
                  <a:schemeClr val="hlink"/>
                </a:solidFill>
                <a:ea typeface="+mn-ea"/>
              </a:rPr>
              <a:t>Publishing</a:t>
            </a:r>
            <a:r>
              <a:rPr lang="cs-CZ" altLang="cs-CZ" sz="2800" dirty="0">
                <a:solidFill>
                  <a:schemeClr val="hlink"/>
                </a:solidFill>
                <a:ea typeface="+mn-ea"/>
              </a:rPr>
              <a:t> House</a:t>
            </a:r>
            <a:r>
              <a:rPr lang="cs-CZ" altLang="cs-CZ" sz="2800" dirty="0">
                <a:ea typeface="+mn-ea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ea typeface="+mn-ea"/>
              </a:rPr>
              <a:t>Jan Amos Komenský University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ea typeface="+mn-ea"/>
              </a:rPr>
              <a:t>	</a:t>
            </a:r>
            <a:r>
              <a:rPr lang="cs-CZ" altLang="cs-CZ" sz="2800" dirty="0">
                <a:solidFill>
                  <a:schemeClr val="hlink"/>
                </a:solidFill>
                <a:ea typeface="+mn-ea"/>
              </a:rPr>
              <a:t>Audio-</a:t>
            </a:r>
            <a:r>
              <a:rPr lang="cs-CZ" altLang="cs-CZ" sz="2800" dirty="0" err="1">
                <a:solidFill>
                  <a:schemeClr val="hlink"/>
                </a:solidFill>
                <a:ea typeface="+mn-ea"/>
              </a:rPr>
              <a:t>Visual</a:t>
            </a:r>
            <a:r>
              <a:rPr lang="cs-CZ" altLang="cs-CZ" sz="2800" dirty="0">
                <a:solidFill>
                  <a:schemeClr val="hlink"/>
                </a:solidFill>
                <a:ea typeface="+mn-ea"/>
              </a:rPr>
              <a:t> </a:t>
            </a:r>
            <a:r>
              <a:rPr lang="cs-CZ" altLang="cs-CZ" sz="2800" dirty="0" err="1">
                <a:solidFill>
                  <a:schemeClr val="hlink"/>
                </a:solidFill>
                <a:ea typeface="+mn-ea"/>
              </a:rPr>
              <a:t>Studios</a:t>
            </a:r>
            <a:r>
              <a:rPr lang="cs-CZ" altLang="cs-CZ" sz="2800" dirty="0">
                <a:solidFill>
                  <a:schemeClr val="hlink"/>
                </a:solidFill>
                <a:ea typeface="+mn-ea"/>
              </a:rPr>
              <a:t> (TV, </a:t>
            </a:r>
            <a:r>
              <a:rPr lang="cs-CZ" altLang="cs-CZ" sz="2800" dirty="0" err="1">
                <a:solidFill>
                  <a:schemeClr val="hlink"/>
                </a:solidFill>
                <a:ea typeface="+mn-ea"/>
              </a:rPr>
              <a:t>radio</a:t>
            </a:r>
            <a:r>
              <a:rPr lang="cs-CZ" altLang="cs-CZ" sz="2800" dirty="0">
                <a:solidFill>
                  <a:schemeClr val="hlink"/>
                </a:solidFill>
                <a:ea typeface="+mn-ea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ea typeface="+mn-ea"/>
              </a:rPr>
              <a:t>Jan Amos Komenský University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ea typeface="+mn-ea"/>
              </a:rPr>
              <a:t>	</a:t>
            </a:r>
            <a:r>
              <a:rPr lang="cs-CZ" altLang="cs-CZ" sz="2800" i="1" dirty="0">
                <a:solidFill>
                  <a:schemeClr val="hlink"/>
                </a:solidFill>
                <a:ea typeface="+mn-ea"/>
              </a:rPr>
              <a:t>Andragogy </a:t>
            </a:r>
            <a:r>
              <a:rPr lang="cs-CZ" altLang="cs-CZ" sz="2800" i="1" dirty="0" err="1">
                <a:solidFill>
                  <a:schemeClr val="hlink"/>
                </a:solidFill>
                <a:ea typeface="+mn-ea"/>
              </a:rPr>
              <a:t>Review</a:t>
            </a:r>
            <a:endParaRPr lang="cs-CZ" altLang="cs-CZ" sz="2800" i="1" dirty="0">
              <a:solidFill>
                <a:schemeClr val="hlink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i="1" dirty="0">
                <a:solidFill>
                  <a:schemeClr val="hlink"/>
                </a:solidFill>
                <a:ea typeface="+mn-ea"/>
              </a:rPr>
              <a:t>	University </a:t>
            </a:r>
            <a:r>
              <a:rPr lang="cs-CZ" altLang="cs-CZ" sz="2800" i="1" dirty="0" err="1">
                <a:solidFill>
                  <a:schemeClr val="hlink"/>
                </a:solidFill>
                <a:ea typeface="+mn-ea"/>
              </a:rPr>
              <a:t>Letters</a:t>
            </a:r>
            <a:endParaRPr lang="cs-CZ" altLang="cs-CZ" sz="2800" dirty="0">
              <a:solidFill>
                <a:srgbClr val="0070C0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43.jpg">
            <a:extLst>
              <a:ext uri="{FF2B5EF4-FFF2-40B4-BE49-F238E27FC236}">
                <a16:creationId xmlns:a16="http://schemas.microsoft.com/office/drawing/2014/main" id="{A4418533-BC24-4612-8077-35FB368507B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4" b="8614"/>
          <a:stretch>
            <a:fillRect/>
          </a:stretch>
        </p:blipFill>
        <p:spPr>
          <a:xfrm>
            <a:off x="179388" y="1484313"/>
            <a:ext cx="7261225" cy="3994150"/>
          </a:xfr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69A8698B-4723-4AD6-A7E8-7ED3ABEE7B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71450"/>
            <a:ext cx="82296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CC3300"/>
                </a:solidFill>
                <a:ea typeface="+mj-ea"/>
              </a:rPr>
            </a:br>
            <a:r>
              <a:rPr lang="cs-CZ" b="1" dirty="0" err="1">
                <a:solidFill>
                  <a:srgbClr val="CC3300"/>
                </a:solidFill>
                <a:ea typeface="+mj-ea"/>
              </a:rPr>
              <a:t>Publishing</a:t>
            </a:r>
            <a:r>
              <a:rPr lang="cs-CZ" b="1" dirty="0">
                <a:solidFill>
                  <a:srgbClr val="CC3300"/>
                </a:solidFill>
                <a:ea typeface="+mj-ea"/>
              </a:rPr>
              <a:t> House and </a:t>
            </a:r>
            <a:r>
              <a:rPr lang="cs-CZ" b="1" dirty="0" err="1">
                <a:solidFill>
                  <a:srgbClr val="CC3300"/>
                </a:solidFill>
                <a:ea typeface="+mj-ea"/>
              </a:rPr>
              <a:t>Library</a:t>
            </a:r>
            <a:endParaRPr lang="cs-CZ" dirty="0">
              <a:ea typeface="+mj-ea"/>
            </a:endParaRPr>
          </a:p>
        </p:txBody>
      </p:sp>
    </p:spTree>
  </p:cSld>
  <p:clrMapOvr>
    <a:masterClrMapping/>
  </p:clrMapOvr>
  <p:transition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31A4FF6E-B003-4BC2-A25F-DDDA6DF464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AV Studio UJAK</a:t>
            </a:r>
            <a:endParaRPr lang="cs-CZ" altLang="cs-CZ" sz="4000"/>
          </a:p>
        </p:txBody>
      </p:sp>
      <p:pic>
        <p:nvPicPr>
          <p:cNvPr id="35843" name="Zástupný symbol pro obsah 6" descr="img_7031.jpg">
            <a:extLst>
              <a:ext uri="{FF2B5EF4-FFF2-40B4-BE49-F238E27FC236}">
                <a16:creationId xmlns:a16="http://schemas.microsoft.com/office/drawing/2014/main" id="{9BFC5DE4-189D-4CA3-960C-88ACF5A5DBB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557338"/>
            <a:ext cx="7181850" cy="4786312"/>
          </a:xfrm>
        </p:spPr>
      </p:pic>
    </p:spTree>
  </p:cSld>
  <p:clrMapOvr>
    <a:masterClrMapping/>
  </p:clrMapOvr>
  <p:transition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48BA537E-05C5-446D-942E-D5471CF20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AV Studio UJAK</a:t>
            </a:r>
            <a:endParaRPr lang="cs-CZ" altLang="cs-CZ" sz="4000"/>
          </a:p>
        </p:txBody>
      </p:sp>
      <p:pic>
        <p:nvPicPr>
          <p:cNvPr id="36867" name="Zástupný symbol pro obsah 5" descr="img_7064.jpg">
            <a:extLst>
              <a:ext uri="{FF2B5EF4-FFF2-40B4-BE49-F238E27FC236}">
                <a16:creationId xmlns:a16="http://schemas.microsoft.com/office/drawing/2014/main" id="{95C572F8-6375-4557-98B0-610F11A089D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6096000" cy="4062413"/>
          </a:xfrm>
        </p:spPr>
      </p:pic>
    </p:spTree>
  </p:cSld>
  <p:clrMapOvr>
    <a:masterClrMapping/>
  </p:clrMapOvr>
  <p:transition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CB5B4-4E41-47B4-8794-54537E30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624888" cy="288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2800" b="1" dirty="0">
                <a:solidFill>
                  <a:srgbClr val="CC3300"/>
                </a:solidFill>
                <a:ea typeface="+mj-ea"/>
              </a:rPr>
            </a:br>
            <a:endParaRPr lang="cs-CZ" sz="2800" dirty="0">
              <a:ea typeface="+mj-ea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2AB3FC-7349-44AC-AF70-050E3DB26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21811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ea typeface="+mn-ea"/>
              </a:rPr>
              <a:t>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800" dirty="0">
              <a:ea typeface="+mn-ea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400" b="1" dirty="0" err="1">
                <a:solidFill>
                  <a:srgbClr val="CC3300"/>
                </a:solidFill>
                <a:ea typeface="+mn-ea"/>
              </a:rPr>
              <a:t>Thank</a:t>
            </a:r>
            <a:r>
              <a:rPr lang="cs-CZ" sz="4400" b="1" dirty="0">
                <a:solidFill>
                  <a:srgbClr val="CC3300"/>
                </a:solidFill>
                <a:ea typeface="+mn-ea"/>
              </a:rPr>
              <a:t> </a:t>
            </a:r>
            <a:r>
              <a:rPr lang="cs-CZ" sz="4400" b="1" dirty="0" err="1">
                <a:solidFill>
                  <a:srgbClr val="CC3300"/>
                </a:solidFill>
                <a:ea typeface="+mn-ea"/>
              </a:rPr>
              <a:t>you</a:t>
            </a:r>
            <a:r>
              <a:rPr lang="cs-CZ" sz="4400" b="1" dirty="0">
                <a:solidFill>
                  <a:srgbClr val="CC3300"/>
                </a:solidFill>
                <a:ea typeface="+mn-ea"/>
              </a:rPr>
              <a:t> </a:t>
            </a:r>
            <a:r>
              <a:rPr lang="cs-CZ" sz="4400" b="1" dirty="0" err="1">
                <a:solidFill>
                  <a:srgbClr val="CC3300"/>
                </a:solidFill>
                <a:ea typeface="+mn-ea"/>
              </a:rPr>
              <a:t>for</a:t>
            </a:r>
            <a:r>
              <a:rPr lang="cs-CZ" sz="4400" b="1" dirty="0">
                <a:solidFill>
                  <a:srgbClr val="CC3300"/>
                </a:solidFill>
                <a:ea typeface="+mn-ea"/>
              </a:rPr>
              <a:t> </a:t>
            </a:r>
            <a:r>
              <a:rPr lang="cs-CZ" sz="4400" b="1" dirty="0" err="1">
                <a:solidFill>
                  <a:srgbClr val="CC3300"/>
                </a:solidFill>
                <a:ea typeface="+mn-ea"/>
              </a:rPr>
              <a:t>your</a:t>
            </a:r>
            <a:r>
              <a:rPr lang="cs-CZ" sz="4400" b="1" dirty="0">
                <a:solidFill>
                  <a:srgbClr val="CC3300"/>
                </a:solidFill>
                <a:ea typeface="+mn-ea"/>
              </a:rPr>
              <a:t> </a:t>
            </a:r>
            <a:r>
              <a:rPr lang="cs-CZ" sz="4400" b="1" dirty="0" err="1">
                <a:solidFill>
                  <a:srgbClr val="CC3300"/>
                </a:solidFill>
                <a:ea typeface="+mn-ea"/>
              </a:rPr>
              <a:t>attention</a:t>
            </a:r>
            <a:endParaRPr lang="cs-CZ" sz="4400" b="1" dirty="0">
              <a:solidFill>
                <a:srgbClr val="CC3300"/>
              </a:solidFill>
              <a:ea typeface="+mn-ea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800" b="1" dirty="0">
              <a:solidFill>
                <a:srgbClr val="CC3300"/>
              </a:solidFill>
              <a:ea typeface="+mn-ea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800" b="1" dirty="0">
              <a:solidFill>
                <a:srgbClr val="CC3300"/>
              </a:solidFill>
              <a:ea typeface="+mn-ea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800" b="1" dirty="0">
              <a:solidFill>
                <a:srgbClr val="CC3300"/>
              </a:solidFill>
              <a:ea typeface="+mn-ea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800" b="1" dirty="0">
              <a:solidFill>
                <a:srgbClr val="CC3300"/>
              </a:solidFill>
              <a:ea typeface="+mn-ea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800" dirty="0">
              <a:ea typeface="+mn-ea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ea typeface="+mn-ea"/>
              </a:rPr>
              <a:t>More </a:t>
            </a:r>
            <a:r>
              <a:rPr lang="cs-CZ" altLang="cs-CZ" sz="2800" dirty="0" err="1">
                <a:ea typeface="+mn-ea"/>
              </a:rPr>
              <a:t>information</a:t>
            </a:r>
            <a:r>
              <a:rPr lang="cs-CZ" altLang="cs-CZ" sz="2800" dirty="0">
                <a:ea typeface="+mn-ea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ea typeface="+mn-ea"/>
                <a:hlinkClick r:id="rId2"/>
              </a:rPr>
              <a:t>www.ujak.cz</a:t>
            </a:r>
            <a:endParaRPr lang="cs-CZ" altLang="cs-CZ" sz="2800" dirty="0">
              <a:ea typeface="+mn-ea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altLang="cs-CZ" sz="2800" dirty="0" err="1">
                <a:ea typeface="+mn-ea"/>
              </a:rPr>
              <a:t>Brochures</a:t>
            </a:r>
            <a:r>
              <a:rPr lang="cs-CZ" altLang="cs-CZ" sz="2800" dirty="0">
                <a:ea typeface="+mn-ea"/>
              </a:rPr>
              <a:t> </a:t>
            </a:r>
            <a:r>
              <a:rPr lang="en-US" altLang="cs-CZ" sz="2800" dirty="0">
                <a:ea typeface="+mn-ea"/>
                <a:cs typeface="Tahoma" panose="020B0604030504040204" pitchFamily="34" charset="0"/>
              </a:rPr>
              <a:t>&amp;</a:t>
            </a:r>
            <a:r>
              <a:rPr lang="cs-CZ" altLang="cs-CZ" sz="2800" dirty="0">
                <a:ea typeface="+mn-ea"/>
                <a:cs typeface="Tahoma" panose="020B0604030504040204" pitchFamily="34" charset="0"/>
              </a:rPr>
              <a:t> </a:t>
            </a:r>
            <a:r>
              <a:rPr lang="cs-CZ" altLang="cs-CZ" sz="2800" dirty="0" err="1">
                <a:ea typeface="+mn-ea"/>
                <a:cs typeface="Tahoma" panose="020B0604030504040204" pitchFamily="34" charset="0"/>
              </a:rPr>
              <a:t>leaflets</a:t>
            </a:r>
            <a:endParaRPr lang="en-US" altLang="cs-CZ" sz="2800" dirty="0">
              <a:ea typeface="+mn-ea"/>
              <a:cs typeface="Tahom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b="1" dirty="0">
                <a:ea typeface="+mn-ea"/>
              </a:rPr>
              <a:t>				</a:t>
            </a:r>
            <a:endParaRPr lang="cs-CZ" sz="2800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062E7950-884D-40B2-8178-8F746E76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975" y="115888"/>
            <a:ext cx="8805863" cy="57626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Position of UJAK within the HE System</a:t>
            </a:r>
            <a:endParaRPr lang="cs-CZ" altLang="cs-CZ" sz="4000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4E727149-E810-4224-A834-F21254FD5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218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800"/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Private HEI, established 2001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First  Czech private university (since 2006)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Individual Associate Member of the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800"/>
              <a:t>	</a:t>
            </a:r>
            <a:r>
              <a:rPr lang="cs-CZ" altLang="cs-CZ" sz="2800">
                <a:solidFill>
                  <a:schemeClr val="hlink"/>
                </a:solidFill>
              </a:rPr>
              <a:t>European University Association </a:t>
            </a:r>
            <a:r>
              <a:rPr lang="cs-CZ" altLang="cs-CZ" sz="2800"/>
              <a:t>(2007-2019)</a:t>
            </a:r>
            <a:endParaRPr lang="cs-CZ" altLang="cs-CZ" sz="280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Member of the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800">
                <a:solidFill>
                  <a:schemeClr val="hlink"/>
                </a:solidFill>
              </a:rPr>
              <a:t>	Czech Rectors</a:t>
            </a:r>
            <a:r>
              <a:rPr lang="cs-CZ" altLang="en-US" sz="2800">
                <a:solidFill>
                  <a:schemeClr val="hlink"/>
                </a:solidFill>
              </a:rPr>
              <a:t>‘</a:t>
            </a:r>
            <a:r>
              <a:rPr lang="cs-CZ" altLang="cs-CZ" sz="2800">
                <a:solidFill>
                  <a:schemeClr val="hlink"/>
                </a:solidFill>
              </a:rPr>
              <a:t> Conference</a:t>
            </a:r>
            <a:r>
              <a:rPr lang="cs-CZ" altLang="cs-CZ" sz="2800"/>
              <a:t> </a:t>
            </a:r>
            <a:r>
              <a:rPr lang="cs-CZ" altLang="cs-CZ" sz="2800">
                <a:solidFill>
                  <a:schemeClr val="hlink"/>
                </a:solidFill>
              </a:rPr>
              <a:t>– CRC </a:t>
            </a:r>
            <a:r>
              <a:rPr lang="cs-CZ" altLang="cs-CZ" sz="2800"/>
              <a:t>(since 2002)</a:t>
            </a:r>
            <a:endParaRPr lang="cs-CZ" altLang="cs-CZ" sz="280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800">
                <a:solidFill>
                  <a:schemeClr val="hlink"/>
                </a:solidFill>
              </a:rPr>
              <a:t>	</a:t>
            </a:r>
            <a:r>
              <a:rPr lang="cs-CZ" altLang="cs-CZ" sz="2800"/>
              <a:t>UJAK</a:t>
            </a:r>
            <a:r>
              <a:rPr lang="cs-CZ" altLang="en-US" sz="2800"/>
              <a:t>‘</a:t>
            </a:r>
            <a:r>
              <a:rPr lang="cs-CZ" altLang="cs-CZ" sz="2800"/>
              <a:t>s Rector was a </a:t>
            </a:r>
            <a:r>
              <a:rPr lang="cs-CZ" altLang="cs-CZ" sz="2800">
                <a:solidFill>
                  <a:schemeClr val="hlink"/>
                </a:solidFill>
              </a:rPr>
              <a:t>Vice-President of CRC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Membership in the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800">
                <a:solidFill>
                  <a:schemeClr val="hlink"/>
                </a:solidFill>
              </a:rPr>
              <a:t>	Presidium of the HEIs Council of CR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>
                <a:solidFill>
                  <a:schemeClr val="hlink"/>
                </a:solidFill>
              </a:rPr>
              <a:t>Erasmus Charter for Higher Education </a:t>
            </a:r>
            <a:r>
              <a:rPr lang="cs-CZ" altLang="cs-CZ" sz="2800"/>
              <a:t>(since 2005)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 </a:t>
            </a:r>
            <a:r>
              <a:rPr lang="cs-CZ" altLang="cs-CZ" sz="2800">
                <a:solidFill>
                  <a:schemeClr val="hlink"/>
                </a:solidFill>
              </a:rPr>
              <a:t>Research Organization </a:t>
            </a:r>
            <a:r>
              <a:rPr lang="cs-CZ" altLang="cs-CZ" sz="2800"/>
              <a:t>(since 2010)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678EA4C7-6AB1-4A27-B61F-EB0E5ACD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850" y="115888"/>
            <a:ext cx="8948738" cy="57626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Position of UJAK within the HE System</a:t>
            </a:r>
            <a:endParaRPr lang="cs-CZ" altLang="cs-CZ" sz="4000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CBD80140-8B4B-4926-A741-CB419FF6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218113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70000"/>
              </a:lnSpc>
              <a:defRPr/>
            </a:pPr>
            <a:r>
              <a:rPr lang="cs-CZ" altLang="cs-CZ" sz="2800" dirty="0"/>
              <a:t>Full university status, </a:t>
            </a:r>
            <a:r>
              <a:rPr lang="cs-CZ" altLang="cs-CZ" sz="2800" dirty="0" err="1"/>
              <a:t>fully</a:t>
            </a:r>
            <a:r>
              <a:rPr lang="cs-CZ" altLang="cs-CZ" sz="2800" dirty="0"/>
              <a:t> ACCREDITED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Bachelor</a:t>
            </a:r>
            <a:r>
              <a:rPr lang="cs-CZ" altLang="cs-CZ" dirty="0"/>
              <a:t>, </a:t>
            </a:r>
            <a:r>
              <a:rPr lang="cs-CZ" altLang="cs-CZ" dirty="0" err="1">
                <a:solidFill>
                  <a:schemeClr val="hlink"/>
                </a:solidFill>
              </a:rPr>
              <a:t>Master</a:t>
            </a:r>
            <a:r>
              <a:rPr lang="cs-CZ" altLang="en-US" dirty="0" err="1">
                <a:solidFill>
                  <a:schemeClr val="hlink"/>
                </a:solidFill>
              </a:rPr>
              <a:t>‘</a:t>
            </a:r>
            <a:r>
              <a:rPr lang="cs-CZ" altLang="cs-CZ" dirty="0" err="1">
                <a:solidFill>
                  <a:schemeClr val="hlink"/>
                </a:solidFill>
              </a:rPr>
              <a:t>s</a:t>
            </a:r>
            <a:r>
              <a:rPr lang="cs-CZ" altLang="cs-CZ" dirty="0"/>
              <a:t>, and </a:t>
            </a:r>
            <a:r>
              <a:rPr lang="cs-CZ" altLang="cs-CZ" dirty="0">
                <a:solidFill>
                  <a:schemeClr val="hlink"/>
                </a:solidFill>
              </a:rPr>
              <a:t>PhD.</a:t>
            </a:r>
            <a:r>
              <a:rPr lang="cs-CZ" altLang="cs-CZ" dirty="0"/>
              <a:t> </a:t>
            </a:r>
            <a:r>
              <a:rPr lang="cs-CZ" altLang="cs-CZ" dirty="0" err="1"/>
              <a:t>Studies</a:t>
            </a:r>
            <a:endParaRPr lang="cs-CZ" altLang="cs-CZ" dirty="0"/>
          </a:p>
          <a:p>
            <a:pPr eaLnBrk="1" hangingPunct="1">
              <a:lnSpc>
                <a:spcPct val="70000"/>
              </a:lnSpc>
              <a:defRPr/>
            </a:pPr>
            <a:r>
              <a:rPr lang="cs-CZ" altLang="cs-CZ" sz="2800" dirty="0" err="1"/>
              <a:t>Research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national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international</a:t>
            </a:r>
            <a:r>
              <a:rPr lang="cs-CZ" altLang="cs-CZ" sz="2800" dirty="0"/>
              <a:t>)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cs-CZ" altLang="cs-CZ" sz="2800" dirty="0">
                <a:solidFill>
                  <a:schemeClr val="hlink"/>
                </a:solidFill>
              </a:rPr>
              <a:t>International MBA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Programme</a:t>
            </a:r>
            <a:r>
              <a:rPr lang="cs-CZ" altLang="cs-CZ" sz="2800" dirty="0"/>
              <a:t> (2008-2020)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cs-CZ" altLang="cs-CZ" sz="2800" dirty="0"/>
              <a:t>Full </a:t>
            </a:r>
            <a:r>
              <a:rPr lang="cs-CZ" altLang="cs-CZ" sz="2800" dirty="0">
                <a:solidFill>
                  <a:schemeClr val="hlink"/>
                </a:solidFill>
              </a:rPr>
              <a:t>Bologna </a:t>
            </a:r>
            <a:r>
              <a:rPr lang="cs-CZ" altLang="cs-CZ" sz="2800" dirty="0" err="1">
                <a:solidFill>
                  <a:schemeClr val="hlink"/>
                </a:solidFill>
              </a:rPr>
              <a:t>structure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study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cs-CZ" altLang="cs-CZ" sz="2800" dirty="0" err="1"/>
              <a:t>European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recognition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diplomas</a:t>
            </a:r>
            <a:endParaRPr lang="cs-CZ" altLang="cs-CZ" sz="2800" dirty="0"/>
          </a:p>
          <a:p>
            <a:pPr eaLnBrk="1" hangingPunct="1">
              <a:lnSpc>
                <a:spcPct val="70000"/>
              </a:lnSpc>
              <a:defRPr/>
            </a:pPr>
            <a:r>
              <a:rPr lang="cs-CZ" altLang="cs-CZ" sz="2800" dirty="0"/>
              <a:t>Study </a:t>
            </a:r>
            <a:r>
              <a:rPr lang="cs-CZ" altLang="cs-CZ" sz="2800" dirty="0" err="1"/>
              <a:t>for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foreign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students</a:t>
            </a:r>
            <a:endParaRPr lang="cs-CZ" altLang="cs-CZ" sz="2800" dirty="0"/>
          </a:p>
          <a:p>
            <a:pPr lvl="1" eaLnBrk="1" hangingPunct="1">
              <a:lnSpc>
                <a:spcPct val="70000"/>
              </a:lnSpc>
              <a:defRPr/>
            </a:pPr>
            <a:r>
              <a:rPr lang="cs-CZ" altLang="cs-CZ" dirty="0"/>
              <a:t>Prague Centre </a:t>
            </a:r>
            <a:r>
              <a:rPr lang="cs-CZ" altLang="cs-CZ" dirty="0" err="1"/>
              <a:t>Campus</a:t>
            </a:r>
            <a:endParaRPr lang="cs-CZ" altLang="cs-CZ" dirty="0"/>
          </a:p>
          <a:p>
            <a:pPr eaLnBrk="1" hangingPunct="1">
              <a:lnSpc>
                <a:spcPct val="70000"/>
              </a:lnSpc>
              <a:defRPr/>
            </a:pPr>
            <a:r>
              <a:rPr lang="cs-CZ" altLang="cs-CZ" sz="2800" dirty="0" err="1"/>
              <a:t>Unique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orientation</a:t>
            </a:r>
            <a:r>
              <a:rPr lang="cs-CZ" altLang="cs-CZ" sz="2800" dirty="0"/>
              <a:t> to </a:t>
            </a:r>
            <a:r>
              <a:rPr lang="cs-CZ" altLang="cs-CZ" sz="2800" dirty="0" err="1"/>
              <a:t>education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teachers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training</a:t>
            </a:r>
            <a:r>
              <a:rPr lang="cs-CZ" altLang="cs-CZ" sz="2800" dirty="0"/>
              <a:t>, and </a:t>
            </a:r>
            <a:r>
              <a:rPr lang="cs-CZ" altLang="cs-CZ" sz="2800" dirty="0" err="1"/>
              <a:t>human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resources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development</a:t>
            </a:r>
            <a:r>
              <a:rPr lang="cs-CZ" altLang="cs-CZ" sz="2800" dirty="0"/>
              <a:t> in </a:t>
            </a:r>
            <a:r>
              <a:rPr lang="cs-CZ" altLang="cs-CZ" sz="2800" dirty="0" err="1"/>
              <a:t>wider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context</a:t>
            </a:r>
            <a:endParaRPr lang="cs-CZ" altLang="cs-CZ" sz="2800" dirty="0"/>
          </a:p>
          <a:p>
            <a:pPr eaLnBrk="1" hangingPunct="1">
              <a:lnSpc>
                <a:spcPct val="70000"/>
              </a:lnSpc>
              <a:defRPr/>
            </a:pPr>
            <a:r>
              <a:rPr lang="cs-CZ" altLang="cs-CZ" sz="2800" dirty="0" err="1"/>
              <a:t>Massive</a:t>
            </a: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chemeClr val="hlink"/>
                </a:solidFill>
              </a:rPr>
              <a:t>re-</a:t>
            </a:r>
            <a:r>
              <a:rPr lang="cs-CZ" altLang="cs-CZ" sz="2800" dirty="0" err="1">
                <a:solidFill>
                  <a:schemeClr val="hlink"/>
                </a:solidFill>
              </a:rPr>
              <a:t>accreditation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  <a:r>
              <a:rPr lang="cs-CZ" altLang="cs-CZ" sz="2800" dirty="0" err="1">
                <a:solidFill>
                  <a:schemeClr val="hlink"/>
                </a:solidFill>
              </a:rPr>
              <a:t>process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  <a:r>
              <a:rPr lang="cs-CZ" altLang="cs-CZ" sz="2800" dirty="0" err="1">
                <a:solidFill>
                  <a:schemeClr val="hlink"/>
                </a:solidFill>
              </a:rPr>
              <a:t>due</a:t>
            </a:r>
            <a:r>
              <a:rPr lang="cs-CZ" altLang="cs-CZ" sz="2800" dirty="0">
                <a:solidFill>
                  <a:schemeClr val="hlink"/>
                </a:solidFill>
              </a:rPr>
              <a:t> to </a:t>
            </a:r>
            <a:r>
              <a:rPr lang="cs-CZ" altLang="cs-CZ" sz="2800" dirty="0" err="1">
                <a:solidFill>
                  <a:schemeClr val="hlink"/>
                </a:solidFill>
              </a:rPr>
              <a:t>new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  <a:r>
              <a:rPr lang="cs-CZ" altLang="cs-CZ" sz="2800" dirty="0" err="1">
                <a:solidFill>
                  <a:schemeClr val="hlink"/>
                </a:solidFill>
              </a:rPr>
              <a:t>national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  <a:r>
              <a:rPr lang="cs-CZ" altLang="cs-CZ" sz="2800" dirty="0" err="1">
                <a:solidFill>
                  <a:schemeClr val="hlink"/>
                </a:solidFill>
              </a:rPr>
              <a:t>legislation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since</a:t>
            </a:r>
            <a:r>
              <a:rPr lang="cs-CZ" altLang="cs-CZ" sz="2800" dirty="0"/>
              <a:t> 2017)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451BFA9B-694D-4849-B870-95AF0EEE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850" y="115888"/>
            <a:ext cx="8948738" cy="57626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UJAK in Figures 2019/2020</a:t>
            </a:r>
            <a:endParaRPr lang="cs-CZ" altLang="cs-CZ" sz="4000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23E7C254-3314-42E3-B505-0A84E7C81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218113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cs-CZ" altLang="cs-CZ" sz="2800" dirty="0"/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dirty="0"/>
              <a:t> </a:t>
            </a:r>
            <a:r>
              <a:rPr lang="cs-CZ" altLang="cs-CZ" b="1" dirty="0" err="1">
                <a:latin typeface="Arial" panose="020B0604020202020204" pitchFamily="34" charset="0"/>
              </a:rPr>
              <a:t>Students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latin typeface="Arial" panose="020B0604020202020204" pitchFamily="34" charset="0"/>
              </a:rPr>
              <a:t>enrolled</a:t>
            </a:r>
            <a:r>
              <a:rPr lang="cs-CZ" altLang="cs-CZ" b="1" dirty="0">
                <a:latin typeface="Arial" panose="020B0604020202020204" pitchFamily="34" charset="0"/>
              </a:rPr>
              <a:t>			1627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 err="1">
                <a:latin typeface="Arial" panose="020B0604020202020204" pitchFamily="34" charset="0"/>
              </a:rPr>
              <a:t>Academic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latin typeface="Arial" panose="020B0604020202020204" pitchFamily="34" charset="0"/>
              </a:rPr>
              <a:t>Staff</a:t>
            </a:r>
            <a:r>
              <a:rPr lang="cs-CZ" altLang="cs-CZ" b="1" dirty="0">
                <a:latin typeface="Arial" panose="020B0604020202020204" pitchFamily="34" charset="0"/>
              </a:rPr>
              <a:t>			69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		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 err="1">
                <a:latin typeface="Arial" panose="020B0604020202020204" pitchFamily="34" charset="0"/>
              </a:rPr>
              <a:t>Experts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latin typeface="Arial" panose="020B0604020202020204" pitchFamily="34" charset="0"/>
              </a:rPr>
              <a:t>from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latin typeface="Arial" panose="020B0604020202020204" pitchFamily="34" charset="0"/>
              </a:rPr>
              <a:t>practice</a:t>
            </a:r>
            <a:r>
              <a:rPr lang="cs-CZ" altLang="cs-CZ" b="1" dirty="0">
                <a:latin typeface="Arial" panose="020B0604020202020204" pitchFamily="34" charset="0"/>
              </a:rPr>
              <a:t>		22		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 err="1">
                <a:latin typeface="Arial" panose="020B0604020202020204" pitchFamily="34" charset="0"/>
              </a:rPr>
              <a:t>Administration</a:t>
            </a:r>
            <a:r>
              <a:rPr lang="cs-CZ" altLang="cs-CZ" b="1" dirty="0">
                <a:latin typeface="Arial" panose="020B0604020202020204" pitchFamily="34" charset="0"/>
              </a:rPr>
              <a:t>			23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 err="1">
                <a:latin typeface="Arial" panose="020B0604020202020204" pitchFamily="34" charset="0"/>
              </a:rPr>
              <a:t>Graduates</a:t>
            </a:r>
            <a:r>
              <a:rPr lang="cs-CZ" altLang="cs-CZ" b="1" dirty="0">
                <a:latin typeface="Arial" panose="020B0604020202020204" pitchFamily="34" charset="0"/>
              </a:rPr>
              <a:t>				714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cs-CZ" altLang="cs-CZ" b="1" dirty="0">
              <a:latin typeface="Arial" panose="020B0604020202020204" pitchFamily="34" charset="0"/>
            </a:endParaRP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latin typeface="Arial" panose="020B0604020202020204" pitchFamily="34" charset="0"/>
              </a:rPr>
              <a:t>Student </a:t>
            </a:r>
            <a:r>
              <a:rPr lang="cs-CZ" altLang="cs-CZ" b="1" dirty="0" err="1">
                <a:latin typeface="Arial" panose="020B0604020202020204" pitchFamily="34" charset="0"/>
              </a:rPr>
              <a:t>dropout</a:t>
            </a:r>
            <a:r>
              <a:rPr lang="cs-CZ" altLang="cs-CZ" b="1" dirty="0">
                <a:latin typeface="Arial" panose="020B0604020202020204" pitchFamily="34" charset="0"/>
              </a:rPr>
              <a:t>			9,59 %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2">
            <a:extLst>
              <a:ext uri="{FF2B5EF4-FFF2-40B4-BE49-F238E27FC236}">
                <a16:creationId xmlns:a16="http://schemas.microsoft.com/office/drawing/2014/main" id="{D32D2798-0D1C-4948-ACA7-FC21DF9D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55763"/>
            <a:ext cx="663257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C4B75F3-0FFE-472A-AB8C-682267A830D7}"/>
              </a:ext>
            </a:extLst>
          </p:cNvPr>
          <p:cNvSpPr txBox="1"/>
          <p:nvPr/>
        </p:nvSpPr>
        <p:spPr>
          <a:xfrm>
            <a:off x="1881188" y="1079500"/>
            <a:ext cx="53816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500" b="1" dirty="0">
                <a:solidFill>
                  <a:schemeClr val="accent1">
                    <a:lumMod val="75000"/>
                  </a:schemeClr>
                </a:solidFill>
              </a:rPr>
              <a:t>Univerzita Jana Amose Komenského Praha – komplex budov</a:t>
            </a:r>
          </a:p>
        </p:txBody>
      </p:sp>
      <p:sp>
        <p:nvSpPr>
          <p:cNvPr id="24580" name="TextovéPole 4">
            <a:extLst>
              <a:ext uri="{FF2B5EF4-FFF2-40B4-BE49-F238E27FC236}">
                <a16:creationId xmlns:a16="http://schemas.microsoft.com/office/drawing/2014/main" id="{6DB8886F-DF0D-4138-94F3-3F24F84D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5233988"/>
            <a:ext cx="1231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Budovy A, B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FF0000"/>
                </a:solidFill>
                <a:latin typeface="Arial" panose="020B0604020202020204" pitchFamily="34" charset="0"/>
              </a:rPr>
              <a:t>Roháčova 63</a:t>
            </a:r>
          </a:p>
        </p:txBody>
      </p:sp>
      <p:sp>
        <p:nvSpPr>
          <p:cNvPr id="24581" name="TextovéPole 5">
            <a:extLst>
              <a:ext uri="{FF2B5EF4-FFF2-40B4-BE49-F238E27FC236}">
                <a16:creationId xmlns:a16="http://schemas.microsoft.com/office/drawing/2014/main" id="{B80430F3-7154-42F8-B081-A3A73BBD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5232400"/>
            <a:ext cx="1339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Budova 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FF0000"/>
                </a:solidFill>
                <a:latin typeface="Arial" panose="020B0604020202020204" pitchFamily="34" charset="0"/>
              </a:rPr>
              <a:t>Ostromečská 8</a:t>
            </a:r>
            <a:endParaRPr lang="cs-CZ" altLang="cs-CZ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TextovéPole 6">
            <a:extLst>
              <a:ext uri="{FF2B5EF4-FFF2-40B4-BE49-F238E27FC236}">
                <a16:creationId xmlns:a16="http://schemas.microsoft.com/office/drawing/2014/main" id="{0F2BEC65-2986-484F-976A-10D19F8CC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5232400"/>
            <a:ext cx="133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FF0000"/>
                </a:solidFill>
                <a:latin typeface="Arial" panose="020B0604020202020204" pitchFamily="34" charset="0"/>
              </a:rPr>
              <a:t>Parkoviště UJAK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D36C8E0-764F-48EA-A896-5E603FC56579}"/>
              </a:ext>
            </a:extLst>
          </p:cNvPr>
          <p:cNvCxnSpPr/>
          <p:nvPr/>
        </p:nvCxnSpPr>
        <p:spPr>
          <a:xfrm flipV="1">
            <a:off x="1730375" y="4481513"/>
            <a:ext cx="0" cy="698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DE6ED61-94E1-4AB6-9B68-FC4D7C93DBF4}"/>
              </a:ext>
            </a:extLst>
          </p:cNvPr>
          <p:cNvCxnSpPr>
            <a:cxnSpLocks/>
          </p:cNvCxnSpPr>
          <p:nvPr/>
        </p:nvCxnSpPr>
        <p:spPr>
          <a:xfrm flipV="1">
            <a:off x="2627313" y="3495675"/>
            <a:ext cx="0" cy="16843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D65F72A-9B2C-4BDC-A2EB-3C70EABC8E88}"/>
              </a:ext>
            </a:extLst>
          </p:cNvPr>
          <p:cNvCxnSpPr/>
          <p:nvPr/>
        </p:nvCxnSpPr>
        <p:spPr>
          <a:xfrm flipV="1">
            <a:off x="6705600" y="4481513"/>
            <a:ext cx="0" cy="698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C34DCD5E-286E-4D30-A786-78337253E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Study at UJAK</a:t>
            </a:r>
            <a:endParaRPr lang="cs-CZ" altLang="cs-CZ" sz="4000"/>
          </a:p>
        </p:txBody>
      </p:sp>
      <p:pic>
        <p:nvPicPr>
          <p:cNvPr id="25603" name="Content Placeholder 3" descr="5.JPG">
            <a:extLst>
              <a:ext uri="{FF2B5EF4-FFF2-40B4-BE49-F238E27FC236}">
                <a16:creationId xmlns:a16="http://schemas.microsoft.com/office/drawing/2014/main" id="{1928ED42-0051-4756-A527-97102A38577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8485"/>
          <a:stretch>
            <a:fillRect/>
          </a:stretch>
        </p:blipFill>
        <p:spPr>
          <a:xfrm>
            <a:off x="107950" y="1484313"/>
            <a:ext cx="7559675" cy="4283075"/>
          </a:xfrm>
        </p:spPr>
      </p:pic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0B2C6219-3D24-42B4-8299-07C7B712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624888" cy="57626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Study at UJAK</a:t>
            </a:r>
            <a:endParaRPr lang="cs-CZ" altLang="cs-CZ" sz="4000"/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6A22BD5E-F092-4211-9943-2332129AD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9499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solidFill>
                  <a:schemeClr val="hlink"/>
                </a:solidFill>
              </a:rPr>
              <a:t>General: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dirty="0" err="1"/>
              <a:t>Humanities</a:t>
            </a:r>
            <a:r>
              <a:rPr lang="cs-CZ" altLang="cs-CZ" sz="2800" dirty="0"/>
              <a:t> and </a:t>
            </a:r>
            <a:r>
              <a:rPr lang="cs-CZ" altLang="cs-CZ" sz="2800" dirty="0" err="1"/>
              <a:t>Social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Sciences</a:t>
            </a:r>
            <a:endParaRPr lang="cs-CZ" altLang="cs-CZ" sz="2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dirty="0"/>
              <a:t>On-</a:t>
            </a:r>
            <a:r>
              <a:rPr lang="cs-CZ" altLang="cs-CZ" sz="2800" dirty="0" err="1"/>
              <a:t>site</a:t>
            </a:r>
            <a:r>
              <a:rPr lang="cs-CZ" altLang="cs-CZ" sz="2800" dirty="0"/>
              <a:t> and </a:t>
            </a:r>
            <a:r>
              <a:rPr lang="cs-CZ" altLang="cs-CZ" sz="2800" dirty="0" err="1"/>
              <a:t>combined</a:t>
            </a:r>
            <a:r>
              <a:rPr lang="cs-CZ" altLang="cs-CZ" sz="2800" dirty="0"/>
              <a:t> study in </a:t>
            </a:r>
            <a:r>
              <a:rPr lang="cs-CZ" altLang="cs-CZ" sz="2800" dirty="0" err="1"/>
              <a:t>all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programmes</a:t>
            </a:r>
            <a:endParaRPr lang="cs-CZ" altLang="cs-CZ" sz="2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dirty="0">
                <a:solidFill>
                  <a:schemeClr val="hlink"/>
                </a:solidFill>
              </a:rPr>
              <a:t>New </a:t>
            </a:r>
            <a:r>
              <a:rPr lang="cs-CZ" altLang="cs-CZ" sz="2800" dirty="0" err="1">
                <a:solidFill>
                  <a:schemeClr val="hlink"/>
                </a:solidFill>
              </a:rPr>
              <a:t>structure</a:t>
            </a:r>
            <a:r>
              <a:rPr lang="cs-CZ" altLang="cs-CZ" sz="2800" dirty="0">
                <a:solidFill>
                  <a:schemeClr val="hlink"/>
                </a:solidFill>
              </a:rPr>
              <a:t> </a:t>
            </a:r>
            <a:r>
              <a:rPr lang="cs-CZ" altLang="cs-CZ" sz="2800" dirty="0" err="1">
                <a:solidFill>
                  <a:schemeClr val="hlink"/>
                </a:solidFill>
              </a:rPr>
              <a:t>since</a:t>
            </a:r>
            <a:r>
              <a:rPr lang="cs-CZ" altLang="cs-CZ" sz="2800" dirty="0">
                <a:solidFill>
                  <a:schemeClr val="hlink"/>
                </a:solidFill>
              </a:rPr>
              <a:t> 2020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dirty="0" err="1">
                <a:solidFill>
                  <a:schemeClr val="hlink"/>
                </a:solidFill>
              </a:rPr>
              <a:t>Bachelor`s</a:t>
            </a:r>
            <a:endParaRPr lang="cs-CZ" altLang="cs-CZ" sz="2800" dirty="0">
              <a:solidFill>
                <a:schemeClr val="hlink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/>
              <a:t>6 „</a:t>
            </a:r>
            <a:r>
              <a:rPr lang="cs-CZ" altLang="cs-CZ" dirty="0" err="1"/>
              <a:t>old</a:t>
            </a:r>
            <a:r>
              <a:rPr lang="cs-CZ" altLang="cs-CZ" dirty="0"/>
              <a:t>“ study </a:t>
            </a:r>
            <a:r>
              <a:rPr lang="cs-CZ" altLang="cs-CZ" dirty="0" err="1"/>
              <a:t>fields</a:t>
            </a:r>
            <a:r>
              <a:rPr lang="cs-CZ" altLang="cs-CZ" dirty="0"/>
              <a:t> (</a:t>
            </a:r>
            <a:r>
              <a:rPr lang="cs-CZ" altLang="cs-CZ" dirty="0" err="1"/>
              <a:t>accred</a:t>
            </a:r>
            <a:r>
              <a:rPr lang="cs-CZ" altLang="cs-CZ" dirty="0"/>
              <a:t>. </a:t>
            </a:r>
            <a:r>
              <a:rPr lang="cs-CZ" altLang="cs-CZ" dirty="0" err="1"/>
              <a:t>until</a:t>
            </a:r>
            <a:r>
              <a:rPr lang="cs-CZ" altLang="cs-CZ" dirty="0"/>
              <a:t> 2024)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/>
              <a:t>5 </a:t>
            </a:r>
            <a:r>
              <a:rPr lang="cs-CZ" altLang="cs-CZ" dirty="0" err="1"/>
              <a:t>new</a:t>
            </a:r>
            <a:r>
              <a:rPr lang="cs-CZ" altLang="cs-CZ" dirty="0"/>
              <a:t> study </a:t>
            </a:r>
            <a:r>
              <a:rPr lang="cs-CZ" altLang="cs-CZ" dirty="0" err="1"/>
              <a:t>programmes</a:t>
            </a:r>
            <a:endParaRPr lang="cs-CZ" altLang="cs-CZ" dirty="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/>
              <a:t>1 </a:t>
            </a:r>
            <a:r>
              <a:rPr lang="cs-CZ" altLang="cs-CZ" dirty="0" err="1"/>
              <a:t>new</a:t>
            </a:r>
            <a:r>
              <a:rPr lang="cs-CZ" altLang="cs-CZ" dirty="0"/>
              <a:t> </a:t>
            </a:r>
            <a:r>
              <a:rPr lang="cs-CZ" altLang="cs-CZ" dirty="0" err="1"/>
              <a:t>programme</a:t>
            </a:r>
            <a:r>
              <a:rPr lang="cs-CZ" altLang="cs-CZ" dirty="0"/>
              <a:t> </a:t>
            </a:r>
            <a:r>
              <a:rPr lang="cs-CZ" altLang="cs-CZ" dirty="0" err="1"/>
              <a:t>under</a:t>
            </a:r>
            <a:r>
              <a:rPr lang="cs-CZ" altLang="cs-CZ" dirty="0"/>
              <a:t> </a:t>
            </a:r>
            <a:r>
              <a:rPr lang="cs-CZ" altLang="cs-CZ" dirty="0" err="1"/>
              <a:t>accreditation</a:t>
            </a:r>
            <a:endParaRPr lang="cs-CZ" altLang="cs-CZ" dirty="0"/>
          </a:p>
          <a:p>
            <a:pPr marL="5715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dirty="0" err="1">
                <a:solidFill>
                  <a:schemeClr val="hlink"/>
                </a:solidFill>
              </a:rPr>
              <a:t>Master`s</a:t>
            </a:r>
            <a:endParaRPr lang="cs-CZ" altLang="cs-CZ" sz="2800" dirty="0">
              <a:solidFill>
                <a:schemeClr val="hlink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/>
              <a:t>1 „</a:t>
            </a:r>
            <a:r>
              <a:rPr lang="cs-CZ" altLang="cs-CZ" dirty="0" err="1"/>
              <a:t>old</a:t>
            </a:r>
            <a:r>
              <a:rPr lang="cs-CZ" altLang="cs-CZ" dirty="0"/>
              <a:t>“ study </a:t>
            </a:r>
            <a:r>
              <a:rPr lang="cs-CZ" altLang="cs-CZ" dirty="0" err="1"/>
              <a:t>field</a:t>
            </a:r>
            <a:r>
              <a:rPr lang="cs-CZ" altLang="cs-CZ" dirty="0"/>
              <a:t> (</a:t>
            </a:r>
            <a:r>
              <a:rPr lang="cs-CZ" altLang="cs-CZ" dirty="0" err="1"/>
              <a:t>accred</a:t>
            </a:r>
            <a:r>
              <a:rPr lang="cs-CZ" altLang="cs-CZ" dirty="0"/>
              <a:t>. </a:t>
            </a:r>
            <a:r>
              <a:rPr lang="cs-CZ" altLang="cs-CZ" dirty="0" err="1"/>
              <a:t>until</a:t>
            </a:r>
            <a:r>
              <a:rPr lang="cs-CZ" altLang="cs-CZ" dirty="0"/>
              <a:t> 2024)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/>
              <a:t>1 </a:t>
            </a:r>
            <a:r>
              <a:rPr lang="cs-CZ" altLang="cs-CZ" dirty="0" err="1"/>
              <a:t>new</a:t>
            </a:r>
            <a:r>
              <a:rPr lang="cs-CZ" altLang="cs-CZ" dirty="0"/>
              <a:t> </a:t>
            </a:r>
            <a:r>
              <a:rPr lang="cs-CZ" altLang="cs-CZ" dirty="0" err="1"/>
              <a:t>programme</a:t>
            </a:r>
            <a:r>
              <a:rPr lang="cs-CZ" altLang="cs-CZ" dirty="0"/>
              <a:t> </a:t>
            </a:r>
            <a:r>
              <a:rPr lang="cs-CZ" altLang="cs-CZ" dirty="0" err="1"/>
              <a:t>under</a:t>
            </a:r>
            <a:r>
              <a:rPr lang="cs-CZ" altLang="cs-CZ" dirty="0"/>
              <a:t> </a:t>
            </a:r>
            <a:r>
              <a:rPr lang="cs-CZ" altLang="cs-CZ" dirty="0" err="1"/>
              <a:t>accreditation</a:t>
            </a:r>
            <a:endParaRPr lang="cs-CZ" altLang="cs-CZ" dirty="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CC1D4AC5-7625-488A-9E5E-31F3B187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624888" cy="57626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Study at UJAK</a:t>
            </a:r>
            <a:endParaRPr lang="cs-CZ" altLang="cs-CZ" sz="4000"/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9C016BE2-B422-4579-B89A-5288B5A9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6165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Doctoral</a:t>
            </a:r>
            <a:endParaRPr lang="cs-CZ" altLang="cs-CZ" dirty="0">
              <a:solidFill>
                <a:schemeClr val="hlink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/>
              <a:t>1 „</a:t>
            </a:r>
            <a:r>
              <a:rPr lang="cs-CZ" altLang="cs-CZ" dirty="0" err="1"/>
              <a:t>old</a:t>
            </a:r>
            <a:r>
              <a:rPr lang="cs-CZ" altLang="cs-CZ" dirty="0"/>
              <a:t>“ study </a:t>
            </a:r>
            <a:r>
              <a:rPr lang="cs-CZ" altLang="cs-CZ" dirty="0" err="1"/>
              <a:t>field</a:t>
            </a:r>
            <a:r>
              <a:rPr lang="cs-CZ" altLang="cs-CZ" dirty="0"/>
              <a:t> (</a:t>
            </a:r>
            <a:r>
              <a:rPr lang="cs-CZ" altLang="cs-CZ" dirty="0" err="1"/>
              <a:t>accred</a:t>
            </a:r>
            <a:r>
              <a:rPr lang="cs-CZ" altLang="cs-CZ" dirty="0"/>
              <a:t>. </a:t>
            </a:r>
            <a:r>
              <a:rPr lang="cs-CZ" altLang="cs-CZ" dirty="0" err="1"/>
              <a:t>until</a:t>
            </a:r>
            <a:r>
              <a:rPr lang="cs-CZ" altLang="cs-CZ" dirty="0"/>
              <a:t> 2024)</a:t>
            </a:r>
          </a:p>
          <a:p>
            <a:pPr marL="5715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MBA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/>
              <a:t>International </a:t>
            </a:r>
            <a:r>
              <a:rPr lang="cs-CZ" altLang="cs-CZ" dirty="0" err="1"/>
              <a:t>accreditation</a:t>
            </a:r>
            <a:r>
              <a:rPr lang="cs-CZ" altLang="cs-CZ" dirty="0"/>
              <a:t> by FIBAA (2008-2020)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 err="1"/>
              <a:t>Preparation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programme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national</a:t>
            </a:r>
            <a:r>
              <a:rPr lang="cs-CZ" altLang="cs-CZ" dirty="0"/>
              <a:t> </a:t>
            </a:r>
            <a:r>
              <a:rPr lang="cs-CZ" altLang="cs-CZ" dirty="0" err="1"/>
              <a:t>accreditation</a:t>
            </a:r>
            <a:r>
              <a:rPr lang="cs-CZ" altLang="cs-CZ" dirty="0"/>
              <a:t> (CAMBAS) in 2020</a:t>
            </a:r>
          </a:p>
          <a:p>
            <a:pPr marL="5715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Life</a:t>
            </a:r>
            <a:r>
              <a:rPr lang="cs-CZ" altLang="cs-CZ" dirty="0">
                <a:solidFill>
                  <a:schemeClr val="hlink"/>
                </a:solidFill>
              </a:rPr>
              <a:t>-long </a:t>
            </a:r>
            <a:r>
              <a:rPr lang="cs-CZ" altLang="cs-CZ" dirty="0" err="1">
                <a:solidFill>
                  <a:schemeClr val="hlink"/>
                </a:solidFill>
              </a:rPr>
              <a:t>learning</a:t>
            </a: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err="1">
                <a:solidFill>
                  <a:schemeClr val="hlink"/>
                </a:solidFill>
              </a:rPr>
              <a:t>courses</a:t>
            </a:r>
            <a:endParaRPr lang="cs-CZ" altLang="cs-CZ" dirty="0">
              <a:solidFill>
                <a:schemeClr val="hlink"/>
              </a:solidFill>
            </a:endParaRP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 err="1"/>
              <a:t>Teachers</a:t>
            </a:r>
            <a:r>
              <a:rPr lang="cs-CZ" altLang="cs-CZ" dirty="0"/>
              <a:t> </a:t>
            </a:r>
            <a:r>
              <a:rPr lang="cs-CZ" altLang="cs-CZ" dirty="0" err="1"/>
              <a:t>training</a:t>
            </a:r>
            <a:r>
              <a:rPr lang="cs-CZ" altLang="cs-CZ" dirty="0"/>
              <a:t> (</a:t>
            </a:r>
            <a:r>
              <a:rPr lang="cs-CZ" altLang="cs-CZ" dirty="0" err="1"/>
              <a:t>various</a:t>
            </a:r>
            <a:r>
              <a:rPr lang="cs-CZ" altLang="cs-CZ" dirty="0"/>
              <a:t>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 err="1"/>
              <a:t>Foreign</a:t>
            </a:r>
            <a:r>
              <a:rPr lang="cs-CZ" altLang="cs-CZ" dirty="0"/>
              <a:t> </a:t>
            </a:r>
            <a:r>
              <a:rPr lang="cs-CZ" altLang="cs-CZ" dirty="0" err="1"/>
              <a:t>languages</a:t>
            </a:r>
            <a:r>
              <a:rPr lang="cs-CZ" altLang="cs-CZ" dirty="0"/>
              <a:t> (</a:t>
            </a:r>
            <a:r>
              <a:rPr lang="cs-CZ" altLang="cs-CZ" i="1" dirty="0" err="1"/>
              <a:t>telc</a:t>
            </a:r>
            <a:r>
              <a:rPr lang="cs-CZ" altLang="cs-CZ" i="1" dirty="0"/>
              <a:t> </a:t>
            </a:r>
            <a:r>
              <a:rPr lang="cs-CZ" altLang="cs-CZ" dirty="0"/>
              <a:t>Euro-</a:t>
            </a:r>
            <a:r>
              <a:rPr lang="cs-CZ" altLang="cs-CZ" dirty="0" err="1"/>
              <a:t>certificates</a:t>
            </a:r>
            <a:r>
              <a:rPr lang="cs-CZ" altLang="cs-CZ" dirty="0"/>
              <a:t>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CC4D11CC-9A7F-40E2-87F5-60297209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8624888" cy="57626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C3300"/>
                </a:solidFill>
              </a:rPr>
              <a:t>Study at UJAK</a:t>
            </a:r>
            <a:endParaRPr lang="cs-CZ" altLang="cs-CZ" sz="4000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9CFEC960-647A-4D9B-A6C2-856D6771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7921625" cy="56165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>
                <a:solidFill>
                  <a:schemeClr val="hlink"/>
                </a:solidFill>
              </a:rPr>
              <a:t>Study Programmes: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>
                <a:solidFill>
                  <a:schemeClr val="hlink"/>
                </a:solidFill>
              </a:rPr>
              <a:t>Bachelor</a:t>
            </a:r>
            <a:r>
              <a:rPr lang="cs-CZ" altLang="en-US">
                <a:solidFill>
                  <a:schemeClr val="hlink"/>
                </a:solidFill>
              </a:rPr>
              <a:t>‘</a:t>
            </a:r>
            <a:r>
              <a:rPr lang="cs-CZ" altLang="cs-CZ">
                <a:solidFill>
                  <a:schemeClr val="hlink"/>
                </a:solidFill>
              </a:rPr>
              <a:t>s (3-year)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/>
              <a:t>Andragogy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/>
              <a:t>Special Education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/>
              <a:t>International Relations and Diplomacy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/>
              <a:t>Resocialization and Penitentiary Education 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/>
              <a:t>European Economic and 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/>
              <a:t>	Public Administration Studies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/>
              <a:t>Law in Enterpreneurship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/>
              <a:t>Audio-visual Communication and Creation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cs-CZ" altLang="cs-CZ"/>
              <a:t>Scenic and Media Studies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cs-CZ" alt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697</Words>
  <Application>Microsoft Office PowerPoint</Application>
  <PresentationFormat>Předvádění na obrazovce (4:3)</PresentationFormat>
  <Paragraphs>152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18</vt:i4>
      </vt:variant>
    </vt:vector>
  </HeadingPairs>
  <TitlesOfParts>
    <vt:vector size="28" baseType="lpstr">
      <vt:lpstr>Arial</vt:lpstr>
      <vt:lpstr>MS PGothic</vt:lpstr>
      <vt:lpstr>Calibri</vt:lpstr>
      <vt:lpstr>Wingdings</vt:lpstr>
      <vt:lpstr>Tahoma</vt:lpstr>
      <vt:lpstr>Motiv sady Office</vt:lpstr>
      <vt:lpstr>2_Motiv sady Office</vt:lpstr>
      <vt:lpstr>3_Motiv sady Office</vt:lpstr>
      <vt:lpstr>4_Motiv sady Office</vt:lpstr>
      <vt:lpstr>5_Motiv sady Office</vt:lpstr>
      <vt:lpstr> Jan Amos Komenský University Prague and the Czech HE System</vt:lpstr>
      <vt:lpstr>Position of UJAK within the HE System</vt:lpstr>
      <vt:lpstr>Position of UJAK within the HE System</vt:lpstr>
      <vt:lpstr>UJAK in Figures 2019/2020</vt:lpstr>
      <vt:lpstr>Prezentace aplikace PowerPoint</vt:lpstr>
      <vt:lpstr>Study at UJAK</vt:lpstr>
      <vt:lpstr>Study at UJAK</vt:lpstr>
      <vt:lpstr>Study at UJAK</vt:lpstr>
      <vt:lpstr>Study at UJAK</vt:lpstr>
      <vt:lpstr>Study at UJAK</vt:lpstr>
      <vt:lpstr>Study at UJAK</vt:lpstr>
      <vt:lpstr>Research at UJAK</vt:lpstr>
      <vt:lpstr> International Co-operation at UJAK</vt:lpstr>
      <vt:lpstr> Other Academic Activities at UJAK</vt:lpstr>
      <vt:lpstr> Publishing House and Library</vt:lpstr>
      <vt:lpstr>AV Studio UJAK</vt:lpstr>
      <vt:lpstr>AV Studio UJAK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Amos Komenský University Prague and the Czech HE System</dc:title>
  <dc:creator> </dc:creator>
  <cp:lastModifiedBy>Michal Princ</cp:lastModifiedBy>
  <cp:revision>91</cp:revision>
  <cp:lastPrinted>2015-09-21T13:04:56Z</cp:lastPrinted>
  <dcterms:created xsi:type="dcterms:W3CDTF">2015-09-21T13:34:53Z</dcterms:created>
  <dcterms:modified xsi:type="dcterms:W3CDTF">2021-02-05T11:13:58Z</dcterms:modified>
</cp:coreProperties>
</file>